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59" r:id="rId2"/>
    <p:sldId id="256" r:id="rId3"/>
  </p:sldIdLst>
  <p:sldSz cx="6858000" cy="9144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上田養護学校 PC002" initials="上田養護学校"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01" autoAdjust="0"/>
    <p:restoredTop sz="90843" autoAdjust="0"/>
  </p:normalViewPr>
  <p:slideViewPr>
    <p:cSldViewPr>
      <p:cViewPr>
        <p:scale>
          <a:sx n="98" d="100"/>
          <a:sy n="98" d="100"/>
        </p:scale>
        <p:origin x="804" y="-27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r>
              <a:rPr kumimoji="1" lang="ja-JP" altLang="en-US" smtClean="0"/>
              <a:t>回覧</a:t>
            </a:r>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0219984-71BB-4457-AEFC-D7B54E2F403A}" type="datetimeFigureOut">
              <a:rPr kumimoji="1" lang="ja-JP" altLang="en-US" smtClean="0"/>
              <a:t>2021/5/15</a:t>
            </a:fld>
            <a:endParaRPr kumimoji="1" lang="ja-JP" altLang="en-US"/>
          </a:p>
        </p:txBody>
      </p:sp>
      <p:sp>
        <p:nvSpPr>
          <p:cNvPr id="4" name="フッター プレースホルダー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3069E209-F39A-42FA-8B6F-C3CF4B6DE37B}" type="slidenum">
              <a:rPr kumimoji="1" lang="ja-JP" altLang="en-US" smtClean="0"/>
              <a:t>‹#›</a:t>
            </a:fld>
            <a:endParaRPr kumimoji="1" lang="ja-JP" altLang="en-US"/>
          </a:p>
        </p:txBody>
      </p:sp>
    </p:spTree>
    <p:extLst>
      <p:ext uri="{BB962C8B-B14F-4D97-AF65-F5344CB8AC3E}">
        <p14:creationId xmlns:p14="http://schemas.microsoft.com/office/powerpoint/2010/main" val="255024903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8830" cy="493474"/>
          </a:xfrm>
          <a:prstGeom prst="rect">
            <a:avLst/>
          </a:prstGeom>
        </p:spPr>
        <p:txBody>
          <a:bodyPr vert="horz" lIns="90782" tIns="45391" rIns="90782" bIns="45391" rtlCol="0"/>
          <a:lstStyle>
            <a:lvl1pPr algn="l">
              <a:defRPr sz="1200"/>
            </a:lvl1pPr>
          </a:lstStyle>
          <a:p>
            <a:r>
              <a:rPr kumimoji="1" lang="ja-JP" altLang="en-US" smtClean="0"/>
              <a:t>回覧</a:t>
            </a:r>
            <a:endParaRPr kumimoji="1" lang="ja-JP" altLang="en-US"/>
          </a:p>
        </p:txBody>
      </p:sp>
      <p:sp>
        <p:nvSpPr>
          <p:cNvPr id="3" name="日付プレースホルダー 2"/>
          <p:cNvSpPr>
            <a:spLocks noGrp="1"/>
          </p:cNvSpPr>
          <p:nvPr>
            <p:ph type="dt" idx="1"/>
          </p:nvPr>
        </p:nvSpPr>
        <p:spPr>
          <a:xfrm>
            <a:off x="3815375" y="0"/>
            <a:ext cx="2918830" cy="493474"/>
          </a:xfrm>
          <a:prstGeom prst="rect">
            <a:avLst/>
          </a:prstGeom>
        </p:spPr>
        <p:txBody>
          <a:bodyPr vert="horz" lIns="90782" tIns="45391" rIns="90782" bIns="45391" rtlCol="0"/>
          <a:lstStyle>
            <a:lvl1pPr algn="r">
              <a:defRPr sz="1200"/>
            </a:lvl1pPr>
          </a:lstStyle>
          <a:p>
            <a:fld id="{B8EDBF0B-F968-46D3-90BF-FADB0F6ED070}" type="datetimeFigureOut">
              <a:rPr kumimoji="1" lang="ja-JP" altLang="en-US" smtClean="0"/>
              <a:t>2021/5/15</a:t>
            </a:fld>
            <a:endParaRPr kumimoji="1" lang="ja-JP" altLang="en-US"/>
          </a:p>
        </p:txBody>
      </p:sp>
      <p:sp>
        <p:nvSpPr>
          <p:cNvPr id="4" name="スライド イメージ プレースホルダー 3"/>
          <p:cNvSpPr>
            <a:spLocks noGrp="1" noRot="1" noChangeAspect="1"/>
          </p:cNvSpPr>
          <p:nvPr>
            <p:ph type="sldImg" idx="2"/>
          </p:nvPr>
        </p:nvSpPr>
        <p:spPr>
          <a:xfrm>
            <a:off x="1979613" y="739775"/>
            <a:ext cx="2776537" cy="3702050"/>
          </a:xfrm>
          <a:prstGeom prst="rect">
            <a:avLst/>
          </a:prstGeom>
          <a:noFill/>
          <a:ln w="12700">
            <a:solidFill>
              <a:prstClr val="black"/>
            </a:solidFill>
          </a:ln>
        </p:spPr>
        <p:txBody>
          <a:bodyPr vert="horz" lIns="90782" tIns="45391" rIns="90782" bIns="45391" rtlCol="0" anchor="ctr"/>
          <a:lstStyle/>
          <a:p>
            <a:endParaRPr lang="ja-JP" altLang="en-US"/>
          </a:p>
        </p:txBody>
      </p:sp>
      <p:sp>
        <p:nvSpPr>
          <p:cNvPr id="5" name="ノート プレースホルダー 4"/>
          <p:cNvSpPr>
            <a:spLocks noGrp="1"/>
          </p:cNvSpPr>
          <p:nvPr>
            <p:ph type="body" sz="quarter" idx="3"/>
          </p:nvPr>
        </p:nvSpPr>
        <p:spPr>
          <a:xfrm>
            <a:off x="673577" y="4688007"/>
            <a:ext cx="5388610" cy="4441270"/>
          </a:xfrm>
          <a:prstGeom prst="rect">
            <a:avLst/>
          </a:prstGeom>
        </p:spPr>
        <p:txBody>
          <a:bodyPr vert="horz" lIns="90782" tIns="45391" rIns="90782" bIns="45391"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374301"/>
            <a:ext cx="2918830" cy="493474"/>
          </a:xfrm>
          <a:prstGeom prst="rect">
            <a:avLst/>
          </a:prstGeom>
        </p:spPr>
        <p:txBody>
          <a:bodyPr vert="horz" lIns="90782" tIns="45391" rIns="90782" bIns="453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4301"/>
            <a:ext cx="2918830" cy="493474"/>
          </a:xfrm>
          <a:prstGeom prst="rect">
            <a:avLst/>
          </a:prstGeom>
        </p:spPr>
        <p:txBody>
          <a:bodyPr vert="horz" lIns="90782" tIns="45391" rIns="90782" bIns="45391" rtlCol="0" anchor="b"/>
          <a:lstStyle>
            <a:lvl1pPr algn="r">
              <a:defRPr sz="1200"/>
            </a:lvl1pPr>
          </a:lstStyle>
          <a:p>
            <a:fld id="{197294A4-FCE0-4D90-A62F-4685CECFB1F5}" type="slidenum">
              <a:rPr kumimoji="1" lang="ja-JP" altLang="en-US" smtClean="0"/>
              <a:t>‹#›</a:t>
            </a:fld>
            <a:endParaRPr kumimoji="1" lang="ja-JP" altLang="en-US"/>
          </a:p>
        </p:txBody>
      </p:sp>
    </p:spTree>
    <p:extLst>
      <p:ext uri="{BB962C8B-B14F-4D97-AF65-F5344CB8AC3E}">
        <p14:creationId xmlns:p14="http://schemas.microsoft.com/office/powerpoint/2010/main" val="111130087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p:cNvSpPr>
            <a:spLocks noGrp="1"/>
          </p:cNvSpPr>
          <p:nvPr>
            <p:ph type="hdr" sz="quarter" idx="10"/>
          </p:nvPr>
        </p:nvSpPr>
        <p:spPr/>
        <p:txBody>
          <a:bodyPr/>
          <a:lstStyle/>
          <a:p>
            <a:r>
              <a:rPr kumimoji="1" lang="ja-JP" altLang="en-US" smtClean="0"/>
              <a:t>回覧</a:t>
            </a:r>
            <a:endParaRPr kumimoji="1" lang="ja-JP" altLang="en-US"/>
          </a:p>
        </p:txBody>
      </p:sp>
    </p:spTree>
    <p:extLst>
      <p:ext uri="{BB962C8B-B14F-4D97-AF65-F5344CB8AC3E}">
        <p14:creationId xmlns:p14="http://schemas.microsoft.com/office/powerpoint/2010/main" val="2836304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5" name="ヘッダー プレースホルダー 4"/>
          <p:cNvSpPr>
            <a:spLocks noGrp="1"/>
          </p:cNvSpPr>
          <p:nvPr>
            <p:ph type="hdr" sz="quarter" idx="10"/>
          </p:nvPr>
        </p:nvSpPr>
        <p:spPr/>
        <p:txBody>
          <a:bodyPr/>
          <a:lstStyle/>
          <a:p>
            <a:r>
              <a:rPr kumimoji="1" lang="ja-JP" altLang="en-US" smtClean="0"/>
              <a:t>回覧</a:t>
            </a:r>
            <a:endParaRPr kumimoji="1" lang="ja-JP" altLang="en-US"/>
          </a:p>
        </p:txBody>
      </p:sp>
    </p:spTree>
    <p:extLst>
      <p:ext uri="{BB962C8B-B14F-4D97-AF65-F5344CB8AC3E}">
        <p14:creationId xmlns:p14="http://schemas.microsoft.com/office/powerpoint/2010/main" val="3588478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661345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40414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318190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818894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339271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398511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26038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173883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906054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52058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34C19A7-7825-4BB8-B732-A173069F6514}" type="datetimeFigureOut">
              <a:rPr kumimoji="1" lang="ja-JP" altLang="en-US" smtClean="0"/>
              <a:t>2021/5/15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30747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B34C19A7-7825-4BB8-B732-A173069F6514}" type="datetimeFigureOut">
              <a:rPr kumimoji="1" lang="ja-JP" altLang="en-US" smtClean="0"/>
              <a:t>2021/5/15</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368DE69-FEA3-46E5-9159-27A85F0B5396}" type="slidenum">
              <a:rPr kumimoji="1" lang="ja-JP" altLang="en-US" smtClean="0"/>
              <a:t>‹#›</a:t>
            </a:fld>
            <a:endParaRPr kumimoji="1" lang="ja-JP" altLang="en-US"/>
          </a:p>
        </p:txBody>
      </p:sp>
    </p:spTree>
    <p:extLst>
      <p:ext uri="{BB962C8B-B14F-4D97-AF65-F5344CB8AC3E}">
        <p14:creationId xmlns:p14="http://schemas.microsoft.com/office/powerpoint/2010/main" val="2047360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emf"/><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gif"/><Relationship Id="rId5" Type="http://schemas.openxmlformats.org/officeDocument/2006/relationships/image" Target="../media/image10.jp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124777" y="478853"/>
            <a:ext cx="2184276" cy="326504"/>
          </a:xfrm>
        </p:spPr>
        <p:txBody>
          <a:bodyPr lIns="0" tIns="0" rIns="0" bIns="0">
            <a:normAutofit/>
          </a:bodyPr>
          <a:lstStyle/>
          <a:p>
            <a:r>
              <a:rPr lang="ja-JP" altLang="en-US" sz="1400" dirty="0" smtClean="0">
                <a:solidFill>
                  <a:schemeClr val="tx1"/>
                </a:solidFill>
              </a:rPr>
              <a:t>令和</a:t>
            </a:r>
            <a:r>
              <a:rPr lang="ja-JP" altLang="en-US" sz="1400" dirty="0" smtClean="0">
                <a:solidFill>
                  <a:schemeClr val="tx1"/>
                </a:solidFill>
              </a:rPr>
              <a:t>３年５月１７日（月）</a:t>
            </a:r>
            <a:endParaRPr kumimoji="1" lang="ja-JP" altLang="en-US" sz="1100" dirty="0">
              <a:solidFill>
                <a:schemeClr val="tx1"/>
              </a:solidFill>
            </a:endParaRPr>
          </a:p>
        </p:txBody>
      </p:sp>
      <p:sp>
        <p:nvSpPr>
          <p:cNvPr id="4" name="サブタイトル 2"/>
          <p:cNvSpPr txBox="1">
            <a:spLocks/>
          </p:cNvSpPr>
          <p:nvPr/>
        </p:nvSpPr>
        <p:spPr>
          <a:xfrm>
            <a:off x="4306212" y="705280"/>
            <a:ext cx="2003107" cy="271986"/>
          </a:xfrm>
          <a:prstGeom prst="rect">
            <a:avLst/>
          </a:prstGeom>
        </p:spPr>
        <p:txBody>
          <a:bodyPr vert="horz" lIns="0" tIns="0" rIns="0" bIns="0" rtlCol="0">
            <a:no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400" dirty="0" smtClean="0">
                <a:solidFill>
                  <a:schemeClr val="tx1"/>
                </a:solidFill>
              </a:rPr>
              <a:t>上田市立　塩田西小学校</a:t>
            </a:r>
            <a:endParaRPr lang="ja-JP" altLang="en-US" sz="1400" dirty="0">
              <a:solidFill>
                <a:schemeClr val="tx1"/>
              </a:solidFill>
            </a:endParaRPr>
          </a:p>
        </p:txBody>
      </p:sp>
      <p:sp>
        <p:nvSpPr>
          <p:cNvPr id="5" name="サブタイトル 2"/>
          <p:cNvSpPr txBox="1">
            <a:spLocks/>
          </p:cNvSpPr>
          <p:nvPr/>
        </p:nvSpPr>
        <p:spPr>
          <a:xfrm>
            <a:off x="3734156" y="883478"/>
            <a:ext cx="816124" cy="28803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1100" dirty="0" smtClean="0">
                <a:solidFill>
                  <a:schemeClr val="tx1"/>
                </a:solidFill>
              </a:rPr>
              <a:t>Ｎｏ</a:t>
            </a:r>
            <a:r>
              <a:rPr lang="ja-JP" altLang="en-US" sz="1100" dirty="0" smtClean="0">
                <a:solidFill>
                  <a:schemeClr val="tx1"/>
                </a:solidFill>
              </a:rPr>
              <a:t>．２</a:t>
            </a:r>
            <a:endParaRPr lang="ja-JP" altLang="en-US" sz="1100" dirty="0">
              <a:solidFill>
                <a:schemeClr val="tx1"/>
              </a:solidFill>
            </a:endParaRPr>
          </a:p>
        </p:txBody>
      </p:sp>
      <p:sp>
        <p:nvSpPr>
          <p:cNvPr id="8" name="テキスト ボックス 7"/>
          <p:cNvSpPr txBox="1"/>
          <p:nvPr/>
        </p:nvSpPr>
        <p:spPr>
          <a:xfrm>
            <a:off x="4969850" y="904083"/>
            <a:ext cx="1440160" cy="253916"/>
          </a:xfrm>
          <a:prstGeom prst="rect">
            <a:avLst/>
          </a:prstGeom>
          <a:noFill/>
        </p:spPr>
        <p:txBody>
          <a:bodyPr wrap="square" rtlCol="0">
            <a:spAutoFit/>
          </a:bodyPr>
          <a:lstStyle/>
          <a:p>
            <a:r>
              <a:rPr kumimoji="1" lang="ja-JP" altLang="en-US" sz="1050" dirty="0" smtClean="0"/>
              <a:t>文責　瀬志本　進</a:t>
            </a:r>
            <a:endParaRPr kumimoji="1" lang="ja-JP" altLang="en-US" sz="1050" dirty="0"/>
          </a:p>
        </p:txBody>
      </p:sp>
      <p:sp>
        <p:nvSpPr>
          <p:cNvPr id="12" name="テキスト ボックス 11"/>
          <p:cNvSpPr txBox="1"/>
          <p:nvPr/>
        </p:nvSpPr>
        <p:spPr>
          <a:xfrm>
            <a:off x="-92187" y="1301702"/>
            <a:ext cx="4234405" cy="276999"/>
          </a:xfrm>
          <a:prstGeom prst="rect">
            <a:avLst/>
          </a:prstGeom>
          <a:noFill/>
        </p:spPr>
        <p:txBody>
          <a:bodyPr wrap="square" rtlCol="0">
            <a:spAutoFit/>
          </a:bodyPr>
          <a:lstStyle/>
          <a:p>
            <a:r>
              <a:rPr kumimoji="1" lang="ja-JP" altLang="en-US" sz="1200" dirty="0" smtClean="0">
                <a:latin typeface="HG創英角ﾎﾟｯﾌﾟ体" panose="040B0A09000000000000" pitchFamily="49" charset="-128"/>
                <a:ea typeface="HG創英角ﾎﾟｯﾌﾟ体" panose="040B0A09000000000000" pitchFamily="49" charset="-128"/>
              </a:rPr>
              <a:t>　</a:t>
            </a:r>
            <a:endParaRPr kumimoji="1" lang="ja-JP" altLang="en-US" sz="1600" dirty="0">
              <a:latin typeface="HG創英角ﾎﾟｯﾌﾟ体" panose="040B0A09000000000000" pitchFamily="49" charset="-128"/>
              <a:ea typeface="HG創英角ﾎﾟｯﾌﾟ体" panose="040B0A09000000000000" pitchFamily="49" charset="-128"/>
            </a:endParaRPr>
          </a:p>
        </p:txBody>
      </p:sp>
      <p:sp>
        <p:nvSpPr>
          <p:cNvPr id="21" name="テキスト ボックス 20"/>
          <p:cNvSpPr txBox="1"/>
          <p:nvPr/>
        </p:nvSpPr>
        <p:spPr>
          <a:xfrm>
            <a:off x="4595704" y="1848680"/>
            <a:ext cx="2192111" cy="276999"/>
          </a:xfrm>
          <a:prstGeom prst="rect">
            <a:avLst/>
          </a:prstGeom>
          <a:noFill/>
        </p:spPr>
        <p:txBody>
          <a:bodyPr wrap="square" rtlCol="0">
            <a:spAutoFit/>
          </a:bodyPr>
          <a:lstStyle/>
          <a:p>
            <a:r>
              <a:rPr kumimoji="1" lang="ja-JP" altLang="en-US" sz="1200" dirty="0" smtClean="0"/>
              <a:t>　</a:t>
            </a:r>
            <a:endParaRPr kumimoji="1" lang="ja-JP" altLang="en-US" sz="1200" dirty="0">
              <a:latin typeface="+mj-ea"/>
              <a:ea typeface="+mj-ea"/>
            </a:endParaRPr>
          </a:p>
        </p:txBody>
      </p:sp>
      <p:sp>
        <p:nvSpPr>
          <p:cNvPr id="28" name="タイトル 1"/>
          <p:cNvSpPr>
            <a:spLocks noGrp="1"/>
          </p:cNvSpPr>
          <p:nvPr>
            <p:ph type="ctrTitle"/>
          </p:nvPr>
        </p:nvSpPr>
        <p:spPr>
          <a:xfrm>
            <a:off x="882929" y="195400"/>
            <a:ext cx="3542969" cy="846908"/>
          </a:xfrm>
        </p:spPr>
        <p:txBody>
          <a:bodyPr/>
          <a:lstStyle/>
          <a:p>
            <a:r>
              <a:rPr kumimoji="1" lang="ja-JP" altLang="en-US" b="1" dirty="0" smtClean="0">
                <a:ln w="12700">
                  <a:solidFill>
                    <a:schemeClr val="tx1"/>
                  </a:solidFill>
                  <a:prstDash val="solid"/>
                </a:ln>
                <a:solidFill>
                  <a:schemeClr val="bg1"/>
                </a:solidFill>
                <a:effectLst>
                  <a:outerShdw blurRad="41275" dist="20320" dir="1800000" algn="tl" rotWithShape="0">
                    <a:srgbClr val="000000">
                      <a:alpha val="40000"/>
                    </a:srgbClr>
                  </a:outerShdw>
                </a:effectLst>
                <a:latin typeface="HGS創英角ﾎﾟｯﾌﾟ体" pitchFamily="50" charset="-128"/>
                <a:ea typeface="HGS創英角ﾎﾟｯﾌﾟ体" pitchFamily="50" charset="-128"/>
              </a:rPr>
              <a:t>学校だより</a:t>
            </a:r>
            <a:endParaRPr kumimoji="1" lang="ja-JP" altLang="en-US" dirty="0">
              <a:ln w="12700">
                <a:solidFill>
                  <a:schemeClr val="tx1"/>
                </a:solidFill>
                <a:prstDash val="solid"/>
              </a:ln>
              <a:solidFill>
                <a:schemeClr val="bg1"/>
              </a:solidFill>
              <a:latin typeface="HGS創英角ﾎﾟｯﾌﾟ体" pitchFamily="50" charset="-128"/>
              <a:ea typeface="HGS創英角ﾎﾟｯﾌﾟ体"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77" y="98734"/>
            <a:ext cx="992938" cy="100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207534" y="1733087"/>
            <a:ext cx="6533834" cy="276999"/>
          </a:xfrm>
          <a:prstGeom prst="rect">
            <a:avLst/>
          </a:prstGeom>
        </p:spPr>
        <p:txBody>
          <a:bodyPr wrap="square">
            <a:spAutoFit/>
          </a:bodyPr>
          <a:lstStyle/>
          <a:p>
            <a:r>
              <a:rPr lang="ja-JP" altLang="en-US" sz="1200" dirty="0" smtClean="0">
                <a:latin typeface="EPSON 丸ゴシック体Ｍ" panose="020F0509000000000000" pitchFamily="49" charset="-128"/>
                <a:ea typeface="EPSON 丸ゴシック体Ｍ" panose="020F0509000000000000" pitchFamily="49" charset="-128"/>
              </a:rPr>
              <a:t>　</a:t>
            </a:r>
            <a:endParaRPr lang="ja-JP" altLang="en-US" sz="1200" dirty="0">
              <a:latin typeface="EPSON 丸ゴシック体Ｍ" panose="020F0509000000000000" pitchFamily="49" charset="-128"/>
              <a:ea typeface="EPSON 丸ゴシック体Ｍ" panose="020F0509000000000000" pitchFamily="49" charset="-128"/>
            </a:endParaRPr>
          </a:p>
        </p:txBody>
      </p:sp>
      <p:sp>
        <p:nvSpPr>
          <p:cNvPr id="7" name="正方形/長方形 6"/>
          <p:cNvSpPr/>
          <p:nvPr/>
        </p:nvSpPr>
        <p:spPr>
          <a:xfrm>
            <a:off x="205525" y="1148728"/>
            <a:ext cx="6582290" cy="2293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角丸四角形 1024"/>
          <p:cNvSpPr/>
          <p:nvPr/>
        </p:nvSpPr>
        <p:spPr>
          <a:xfrm>
            <a:off x="104578" y="3456848"/>
            <a:ext cx="3337424" cy="3608625"/>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463247" y="3506193"/>
            <a:ext cx="3383055" cy="3540562"/>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880795" y="19778"/>
            <a:ext cx="543739" cy="307777"/>
          </a:xfrm>
          <a:prstGeom prst="rect">
            <a:avLst/>
          </a:prstGeom>
          <a:noFill/>
          <a:ln>
            <a:solidFill>
              <a:schemeClr val="tx1"/>
            </a:solidFill>
          </a:ln>
        </p:spPr>
        <p:txBody>
          <a:bodyPr wrap="none" rtlCol="0">
            <a:spAutoFit/>
          </a:bodyPr>
          <a:lstStyle/>
          <a:p>
            <a:r>
              <a:rPr kumimoji="1" lang="ja-JP" altLang="en-US" sz="1400" dirty="0" smtClean="0"/>
              <a:t>回覧</a:t>
            </a:r>
            <a:endParaRPr kumimoji="1" lang="ja-JP" altLang="en-US" sz="1400" dirty="0"/>
          </a:p>
        </p:txBody>
      </p:sp>
      <p:sp>
        <p:nvSpPr>
          <p:cNvPr id="13" name="テキスト ボックス 12"/>
          <p:cNvSpPr txBox="1"/>
          <p:nvPr/>
        </p:nvSpPr>
        <p:spPr>
          <a:xfrm>
            <a:off x="328081" y="1178446"/>
            <a:ext cx="2810385" cy="369332"/>
          </a:xfrm>
          <a:prstGeom prst="rect">
            <a:avLst/>
          </a:prstGeom>
          <a:noFill/>
        </p:spPr>
        <p:txBody>
          <a:bodyPr wrap="none" rtlCol="0">
            <a:spAutoFit/>
          </a:bodyPr>
          <a:lstStyle/>
          <a:p>
            <a:r>
              <a:rPr kumimoji="1" lang="ja-JP" altLang="en-US" dirty="0" smtClean="0"/>
              <a:t>　　　児童総会　　５月１０日</a:t>
            </a:r>
            <a:endParaRPr kumimoji="1" lang="ja-JP" altLang="en-US" dirty="0"/>
          </a:p>
        </p:txBody>
      </p:sp>
      <p:sp>
        <p:nvSpPr>
          <p:cNvPr id="37" name="テキスト ボックス 36"/>
          <p:cNvSpPr txBox="1"/>
          <p:nvPr/>
        </p:nvSpPr>
        <p:spPr>
          <a:xfrm>
            <a:off x="215513" y="1503599"/>
            <a:ext cx="4509631" cy="1938992"/>
          </a:xfrm>
          <a:prstGeom prst="rect">
            <a:avLst/>
          </a:prstGeom>
          <a:noFill/>
        </p:spPr>
        <p:txBody>
          <a:bodyPr wrap="square" rtlCol="0">
            <a:spAutoFit/>
          </a:bodyPr>
          <a:lstStyle/>
          <a:p>
            <a:r>
              <a:rPr lang="ja-JP" altLang="en-US" sz="1200" dirty="0" smtClean="0"/>
              <a:t>　 </a:t>
            </a:r>
            <a:r>
              <a:rPr lang="ja-JP" altLang="ja-JP" sz="1200" dirty="0" smtClean="0"/>
              <a:t>昨年度</a:t>
            </a:r>
            <a:r>
              <a:rPr lang="ja-JP" altLang="ja-JP" sz="1200" dirty="0"/>
              <a:t>は休校中だったこともあり中止してしまった児童総会ですが、今年は体育館全開にして換気を行い、４～６年生が体育館中にできるだけ広がり実施しました。</a:t>
            </a:r>
          </a:p>
          <a:p>
            <a:r>
              <a:rPr lang="ja-JP" altLang="en-US" sz="1200" dirty="0" smtClean="0"/>
              <a:t>　 </a:t>
            </a:r>
            <a:r>
              <a:rPr lang="ja-JP" altLang="ja-JP" sz="1200" dirty="0" smtClean="0"/>
              <a:t>６年生</a:t>
            </a:r>
            <a:r>
              <a:rPr lang="ja-JP" altLang="ja-JP" sz="1200" dirty="0"/>
              <a:t>が中心となり準備を進めてくれました。とても堂々と落ち着いてできていましたが、はじめて大勢の前で話すのはとても緊張したようで「緊張したでしょう？」の教頭の問いかけに</a:t>
            </a:r>
            <a:r>
              <a:rPr lang="ja-JP" altLang="ja-JP" sz="1200" dirty="0" smtClean="0"/>
              <a:t>、役員</a:t>
            </a:r>
            <a:r>
              <a:rPr lang="ja-JP" altLang="ja-JP" sz="1200" dirty="0"/>
              <a:t>皆</a:t>
            </a:r>
            <a:r>
              <a:rPr lang="ja-JP" altLang="ja-JP" sz="1200" dirty="0" smtClean="0"/>
              <a:t>が</a:t>
            </a:r>
            <a:r>
              <a:rPr lang="ja-JP" altLang="ja-JP" sz="1200" dirty="0"/>
              <a:t>練習したかのよう</a:t>
            </a:r>
            <a:r>
              <a:rPr lang="ja-JP" altLang="ja-JP" sz="1200" dirty="0" smtClean="0"/>
              <a:t>に</a:t>
            </a:r>
            <a:r>
              <a:rPr lang="ja-JP" altLang="en-US" sz="1200" dirty="0"/>
              <a:t>そろって</a:t>
            </a:r>
            <a:r>
              <a:rPr lang="ja-JP" altLang="ja-JP" sz="1200" dirty="0" smtClean="0"/>
              <a:t>深々</a:t>
            </a:r>
            <a:r>
              <a:rPr lang="ja-JP" altLang="ja-JP" sz="1200" dirty="0"/>
              <a:t>と頷いたのが印象的でした。</a:t>
            </a:r>
          </a:p>
          <a:p>
            <a:r>
              <a:rPr lang="ja-JP" altLang="en-US" sz="1200" dirty="0" smtClean="0"/>
              <a:t>　 </a:t>
            </a:r>
            <a:r>
              <a:rPr lang="ja-JP" altLang="ja-JP" sz="1200" dirty="0" smtClean="0"/>
              <a:t>４・５年生</a:t>
            </a:r>
            <a:r>
              <a:rPr lang="ja-JP" altLang="ja-JP" sz="1200" dirty="0"/>
              <a:t>からは</a:t>
            </a:r>
            <a:r>
              <a:rPr lang="ja-JP" altLang="ja-JP" sz="1200" dirty="0" smtClean="0"/>
              <a:t>たくさんの</a:t>
            </a:r>
            <a:r>
              <a:rPr lang="ja-JP" altLang="ja-JP" sz="1200" dirty="0"/>
              <a:t>質問や意見が出されました。どれも建設的な意見で、みんなが学校のことを考えてくれていることがわかりうれしい気持ちになりました。</a:t>
            </a:r>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1788" y="1117918"/>
            <a:ext cx="1666856" cy="1250140"/>
          </a:xfrm>
          <a:prstGeom prst="rect">
            <a:avLst/>
          </a:prstGeom>
          <a:ln>
            <a:noFill/>
          </a:ln>
          <a:effectLst>
            <a:softEdge rad="112500"/>
          </a:effectLst>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8302" y="2235844"/>
            <a:ext cx="1649513" cy="1237134"/>
          </a:xfrm>
          <a:prstGeom prst="rect">
            <a:avLst/>
          </a:prstGeom>
          <a:ln>
            <a:noFill/>
          </a:ln>
          <a:effectLst>
            <a:softEdge rad="112500"/>
          </a:effectLst>
        </p:spPr>
      </p:pic>
      <p:sp>
        <p:nvSpPr>
          <p:cNvPr id="18" name="正方形/長方形 17"/>
          <p:cNvSpPr/>
          <p:nvPr/>
        </p:nvSpPr>
        <p:spPr>
          <a:xfrm>
            <a:off x="511463" y="3558021"/>
            <a:ext cx="2031325" cy="369332"/>
          </a:xfrm>
          <a:prstGeom prst="rect">
            <a:avLst/>
          </a:prstGeom>
        </p:spPr>
        <p:txBody>
          <a:bodyPr wrap="none">
            <a:spAutoFit/>
          </a:bodyPr>
          <a:lstStyle/>
          <a:p>
            <a:r>
              <a:rPr lang="ja-JP" altLang="ja-JP" dirty="0">
                <a:solidFill>
                  <a:srgbClr val="000000"/>
                </a:solidFill>
                <a:ea typeface="游明朝" panose="02020400000000000000" pitchFamily="18" charset="-128"/>
                <a:cs typeface="Times New Roman" panose="02020603050405020304" pitchFamily="18" charset="0"/>
              </a:rPr>
              <a:t>太鼓クラブ　始動</a:t>
            </a:r>
            <a:endParaRPr lang="ja-JP" altLang="en-US" dirty="0"/>
          </a:p>
        </p:txBody>
      </p:sp>
      <p:sp>
        <p:nvSpPr>
          <p:cNvPr id="19" name="正方形/長方形 18"/>
          <p:cNvSpPr/>
          <p:nvPr/>
        </p:nvSpPr>
        <p:spPr>
          <a:xfrm>
            <a:off x="137596" y="3797462"/>
            <a:ext cx="3268159" cy="1200329"/>
          </a:xfrm>
          <a:prstGeom prst="rect">
            <a:avLst/>
          </a:prstGeom>
        </p:spPr>
        <p:txBody>
          <a:bodyPr wrap="square">
            <a:spAutoFit/>
          </a:bodyPr>
          <a:lstStyle/>
          <a:p>
            <a:r>
              <a:rPr lang="ja-JP" altLang="en-US"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課外</a:t>
            </a:r>
            <a:r>
              <a:rPr lang="ja-JP" altLang="ja-JP"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活動の太鼓クラブが始まりました。今年のメンバーは４～６年生の３１名。指導してくださるのは</a:t>
            </a:r>
            <a:r>
              <a:rPr lang="ja-JP" altLang="ja-JP"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和願太鼓の</a:t>
            </a:r>
            <a:r>
              <a:rPr lang="ja-JP" altLang="ja-JP"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小野澤</a:t>
            </a:r>
            <a:r>
              <a:rPr lang="ja-JP" altLang="ja-JP"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さんです</a:t>
            </a:r>
            <a:r>
              <a:rPr lang="ja-JP" altLang="ja-JP"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p>
          <a:p>
            <a:r>
              <a:rPr lang="ja-JP" altLang="en-US"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1200" dirty="0" smtClean="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あじさい</a:t>
            </a:r>
            <a:r>
              <a:rPr lang="ja-JP" altLang="ja-JP" sz="12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祭りやＪＡフェスティバルなど近隣のイベントでの発表を目指して活動していきます。</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965" y="4870634"/>
            <a:ext cx="2901497" cy="2176120"/>
          </a:xfrm>
          <a:prstGeom prst="rect">
            <a:avLst/>
          </a:prstGeom>
          <a:ln>
            <a:noFill/>
          </a:ln>
          <a:effectLst>
            <a:softEdge rad="112500"/>
          </a:effectLst>
        </p:spPr>
      </p:pic>
      <p:sp>
        <p:nvSpPr>
          <p:cNvPr id="24" name="正方形/長方形 23"/>
          <p:cNvSpPr/>
          <p:nvPr/>
        </p:nvSpPr>
        <p:spPr>
          <a:xfrm>
            <a:off x="3556479" y="3536578"/>
            <a:ext cx="3057339" cy="369332"/>
          </a:xfrm>
          <a:prstGeom prst="rect">
            <a:avLst/>
          </a:prstGeom>
        </p:spPr>
        <p:txBody>
          <a:bodyPr wrap="square">
            <a:spAutoFit/>
          </a:bodyPr>
          <a:lstStyle/>
          <a:p>
            <a:r>
              <a:rPr lang="ja-JP" altLang="en-US" b="1" dirty="0" smtClean="0"/>
              <a:t>　シイタケ</a:t>
            </a:r>
            <a:r>
              <a:rPr lang="ja-JP" altLang="en-US" b="1" dirty="0"/>
              <a:t>のコマ</a:t>
            </a:r>
            <a:r>
              <a:rPr lang="en-US" altLang="ja-JP" b="1" dirty="0"/>
              <a:t>(</a:t>
            </a:r>
            <a:r>
              <a:rPr lang="ja-JP" altLang="en-US" b="1" dirty="0"/>
              <a:t>菌種</a:t>
            </a:r>
            <a:r>
              <a:rPr lang="en-US" altLang="ja-JP" b="1" dirty="0"/>
              <a:t>)</a:t>
            </a:r>
            <a:r>
              <a:rPr lang="ja-JP" altLang="en-US" b="1" dirty="0"/>
              <a:t>うち</a:t>
            </a:r>
            <a:endParaRPr lang="ja-JP" altLang="en-US" dirty="0"/>
          </a:p>
        </p:txBody>
      </p:sp>
      <p:sp>
        <p:nvSpPr>
          <p:cNvPr id="29" name="正方形/長方形 28"/>
          <p:cNvSpPr/>
          <p:nvPr/>
        </p:nvSpPr>
        <p:spPr>
          <a:xfrm>
            <a:off x="3434672" y="3823080"/>
            <a:ext cx="3440204" cy="1754326"/>
          </a:xfrm>
          <a:prstGeom prst="rect">
            <a:avLst/>
          </a:prstGeom>
        </p:spPr>
        <p:txBody>
          <a:bodyPr wrap="square">
            <a:spAutoFit/>
          </a:bodyPr>
          <a:lstStyle/>
          <a:p>
            <a:r>
              <a:rPr lang="ja-JP" altLang="en-US" sz="1200" dirty="0" smtClean="0">
                <a:latin typeface="HG丸ｺﾞｼｯｸM-PRO" panose="020F0600000000000000" pitchFamily="50" charset="-128"/>
                <a:ea typeface="HG丸ｺﾞｼｯｸM-PRO" panose="020F0600000000000000" pitchFamily="50" charset="-128"/>
              </a:rPr>
              <a:t>　本校</a:t>
            </a:r>
            <a:r>
              <a:rPr lang="ja-JP" altLang="en-US" sz="1200" dirty="0">
                <a:latin typeface="HG丸ｺﾞｼｯｸM-PRO" panose="020F0600000000000000" pitchFamily="50" charset="-128"/>
                <a:ea typeface="HG丸ｺﾞｼｯｸM-PRO" panose="020F0600000000000000" pitchFamily="50" charset="-128"/>
              </a:rPr>
              <a:t>では、毎年４年生が、シイタケにコマ</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菌種</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をうち夢の森で栽培しています</a:t>
            </a:r>
            <a:r>
              <a:rPr lang="ja-JP" altLang="en-US" sz="1200" dirty="0" smtClean="0">
                <a:latin typeface="HG丸ｺﾞｼｯｸM-PRO" panose="020F0600000000000000" pitchFamily="50" charset="-128"/>
                <a:ea typeface="HG丸ｺﾞｼｯｸM-PRO" panose="020F0600000000000000" pitchFamily="50" charset="-128"/>
              </a:rPr>
              <a:t>。原木</a:t>
            </a:r>
            <a:r>
              <a:rPr lang="ja-JP" altLang="en-US" sz="1200" dirty="0">
                <a:latin typeface="HG丸ｺﾞｼｯｸM-PRO" panose="020F0600000000000000" pitchFamily="50" charset="-128"/>
                <a:ea typeface="HG丸ｺﾞｼｯｸM-PRO" panose="020F0600000000000000" pitchFamily="50" charset="-128"/>
              </a:rPr>
              <a:t>を西前山の宮澤さんに用意していただき、宮澤さん</a:t>
            </a:r>
            <a:r>
              <a:rPr lang="ja-JP" altLang="en-US" sz="1200" dirty="0">
                <a:solidFill>
                  <a:srgbClr val="000000"/>
                </a:solidFill>
                <a:latin typeface="HG丸ｺﾞｼｯｸM-PRO" panose="020F0600000000000000" pitchFamily="50" charset="-128"/>
                <a:ea typeface="HG丸ｺﾞｼｯｸM-PRO" panose="020F0600000000000000" pitchFamily="50" charset="-128"/>
              </a:rPr>
              <a:t>、上小森林組合、上小地方事務所林務課、市役所の皆さんにご指導いただきました</a:t>
            </a:r>
            <a:r>
              <a:rPr lang="ja-JP" altLang="en-US" sz="1200" dirty="0" smtClean="0">
                <a:solidFill>
                  <a:srgbClr val="000000"/>
                </a:solidFill>
                <a:latin typeface="HG丸ｺﾞｼｯｸM-PRO" panose="020F0600000000000000" pitchFamily="50" charset="-128"/>
                <a:ea typeface="HG丸ｺﾞｼｯｸM-PRO" panose="020F0600000000000000" pitchFamily="50" charset="-128"/>
              </a:rPr>
              <a:t>。なれない</a:t>
            </a:r>
            <a:r>
              <a:rPr lang="ja-JP" altLang="en-US" sz="1200" dirty="0">
                <a:solidFill>
                  <a:srgbClr val="000000"/>
                </a:solidFill>
                <a:latin typeface="HG丸ｺﾞｼｯｸM-PRO" panose="020F0600000000000000" pitchFamily="50" charset="-128"/>
                <a:ea typeface="HG丸ｺﾞｼｯｸM-PRO" panose="020F0600000000000000" pitchFamily="50" charset="-128"/>
              </a:rPr>
              <a:t>作業でしたが、指導してくださる方の話をしっかり聞き、怪我なく１００本ほどの原木に２０００個のコマを打ち込みました。来年の秋、シイタケが出てくるのが楽しみです。</a:t>
            </a:r>
            <a:endParaRPr lang="ja-JP" altLang="en-US" sz="1200" dirty="0">
              <a:latin typeface="HG丸ｺﾞｼｯｸM-PRO" panose="020F0600000000000000" pitchFamily="50" charset="-128"/>
              <a:ea typeface="HG丸ｺﾞｼｯｸM-PRO" panose="020F0600000000000000" pitchFamily="50" charset="-128"/>
            </a:endParaRPr>
          </a:p>
        </p:txBody>
      </p:sp>
      <p:pic>
        <p:nvPicPr>
          <p:cNvPr id="33" name="図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99114" y="5577406"/>
            <a:ext cx="1668433" cy="1251325"/>
          </a:xfrm>
          <a:prstGeom prst="rect">
            <a:avLst/>
          </a:prstGeom>
          <a:ln>
            <a:noFill/>
          </a:ln>
          <a:effectLst>
            <a:softEdge rad="112500"/>
          </a:effectLst>
        </p:spPr>
      </p:pic>
      <p:pic>
        <p:nvPicPr>
          <p:cNvPr id="34" name="図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75831" y="5585935"/>
            <a:ext cx="1712720" cy="1284540"/>
          </a:xfrm>
          <a:prstGeom prst="rect">
            <a:avLst/>
          </a:prstGeom>
          <a:ln>
            <a:noFill/>
          </a:ln>
          <a:effectLst>
            <a:softEdge rad="112500"/>
          </a:effectLst>
        </p:spPr>
      </p:pic>
      <p:sp>
        <p:nvSpPr>
          <p:cNvPr id="49" name="角丸四角形 48"/>
          <p:cNvSpPr/>
          <p:nvPr/>
        </p:nvSpPr>
        <p:spPr>
          <a:xfrm>
            <a:off x="82789" y="7095858"/>
            <a:ext cx="6705025" cy="1940638"/>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15513" y="7096435"/>
            <a:ext cx="1784463" cy="369332"/>
          </a:xfrm>
          <a:prstGeom prst="rect">
            <a:avLst/>
          </a:prstGeom>
        </p:spPr>
        <p:txBody>
          <a:bodyPr wrap="none">
            <a:spAutoFit/>
          </a:bodyPr>
          <a:lstStyle/>
          <a:p>
            <a:r>
              <a:rPr lang="ja-JP" altLang="en-US" b="1" dirty="0"/>
              <a:t>初めての外国語</a:t>
            </a:r>
            <a:endParaRPr lang="ja-JP" altLang="en-US" dirty="0"/>
          </a:p>
        </p:txBody>
      </p:sp>
      <p:sp>
        <p:nvSpPr>
          <p:cNvPr id="42" name="正方形/長方形 41"/>
          <p:cNvSpPr/>
          <p:nvPr/>
        </p:nvSpPr>
        <p:spPr>
          <a:xfrm>
            <a:off x="127162" y="7406087"/>
            <a:ext cx="4583553" cy="1569660"/>
          </a:xfrm>
          <a:prstGeom prst="rect">
            <a:avLst/>
          </a:prstGeom>
        </p:spPr>
        <p:txBody>
          <a:bodyPr wrap="square">
            <a:spAutoFit/>
          </a:bodyPr>
          <a:lstStyle/>
          <a:p>
            <a:pPr>
              <a:spcAft>
                <a:spcPts val="0"/>
              </a:spcAft>
            </a:pPr>
            <a:r>
              <a:rPr lang="ja-JP" altLang="en-US" sz="1200" dirty="0" smtClean="0">
                <a:latin typeface="HG丸ｺﾞｼｯｸM-PRO" panose="020F0600000000000000" pitchFamily="50" charset="-128"/>
                <a:ea typeface="HG丸ｺﾞｼｯｸM-PRO" panose="020F0600000000000000" pitchFamily="50" charset="-128"/>
              </a:rPr>
              <a:t>　新しい</a:t>
            </a:r>
            <a:r>
              <a:rPr lang="en-US" altLang="ja-JP" sz="1200" dirty="0">
                <a:latin typeface="HG丸ｺﾞｼｯｸM-PRO" panose="020F0600000000000000" pitchFamily="50" charset="-128"/>
                <a:ea typeface="HG丸ｺﾞｼｯｸM-PRO" panose="020F0600000000000000" pitchFamily="50" charset="-128"/>
              </a:rPr>
              <a:t>ALT</a:t>
            </a:r>
            <a:r>
              <a:rPr lang="ja-JP" altLang="en-US" sz="1200" dirty="0">
                <a:latin typeface="HG丸ｺﾞｼｯｸM-PRO" panose="020F0600000000000000" pitchFamily="50" charset="-128"/>
                <a:ea typeface="HG丸ｺﾞｼｯｸM-PRO" panose="020F0600000000000000" pitchFamily="50" charset="-128"/>
              </a:rPr>
              <a:t>の先生の授業がありました。名前はナバロ・</a:t>
            </a:r>
            <a:r>
              <a:rPr lang="ja-JP" altLang="en-US" sz="1200" dirty="0" smtClean="0">
                <a:latin typeface="HG丸ｺﾞｼｯｸM-PRO" panose="020F0600000000000000" pitchFamily="50" charset="-128"/>
                <a:ea typeface="HG丸ｺﾞｼｯｸM-PRO" panose="020F0600000000000000" pitchFamily="50" charset="-128"/>
              </a:rPr>
              <a:t>ジェラルディーン先生。</a:t>
            </a:r>
            <a:r>
              <a:rPr lang="ja-JP" altLang="en-US" sz="1200" dirty="0">
                <a:latin typeface="HG丸ｺﾞｼｯｸM-PRO" panose="020F0600000000000000" pitchFamily="50" charset="-128"/>
                <a:ea typeface="HG丸ｺﾞｼｯｸM-PRO" panose="020F0600000000000000" pitchFamily="50" charset="-128"/>
              </a:rPr>
              <a:t>児童はディーン先生と呼びます。</a:t>
            </a:r>
          </a:p>
          <a:p>
            <a:pPr>
              <a:spcAft>
                <a:spcPts val="0"/>
              </a:spcAft>
            </a:pPr>
            <a:r>
              <a:rPr lang="ja-JP" altLang="en-US" sz="1200" dirty="0" smtClean="0">
                <a:latin typeface="HG丸ｺﾞｼｯｸM-PRO" panose="020F0600000000000000" pitchFamily="50" charset="-128"/>
                <a:ea typeface="HG丸ｺﾞｼｯｸM-PRO" panose="020F0600000000000000" pitchFamily="50" charset="-128"/>
              </a:rPr>
              <a:t>　３年生</a:t>
            </a:r>
            <a:r>
              <a:rPr lang="ja-JP" altLang="en-US" sz="1200" dirty="0">
                <a:latin typeface="HG丸ｺﾞｼｯｸM-PRO" panose="020F0600000000000000" pitchFamily="50" charset="-128"/>
                <a:ea typeface="HG丸ｺﾞｼｯｸM-PRO" panose="020F0600000000000000" pitchFamily="50" charset="-128"/>
              </a:rPr>
              <a:t>にとっては初めての外国語の授業。内容はディーン先生の紹介や、母国フィリピンのお話。</a:t>
            </a:r>
          </a:p>
          <a:p>
            <a:pPr>
              <a:spcAft>
                <a:spcPts val="0"/>
              </a:spcAft>
            </a:pPr>
            <a:r>
              <a:rPr lang="ja-JP" altLang="en-US" sz="1200" dirty="0" smtClean="0">
                <a:latin typeface="HG丸ｺﾞｼｯｸM-PRO" panose="020F0600000000000000" pitchFamily="50" charset="-128"/>
                <a:ea typeface="HG丸ｺﾞｼｯｸM-PRO" panose="020F0600000000000000" pitchFamily="50" charset="-128"/>
              </a:rPr>
              <a:t>　外国</a:t>
            </a:r>
            <a:r>
              <a:rPr lang="ja-JP" altLang="en-US" sz="1200" dirty="0">
                <a:latin typeface="HG丸ｺﾞｼｯｸM-PRO" panose="020F0600000000000000" pitchFamily="50" charset="-128"/>
                <a:ea typeface="HG丸ｺﾞｼｯｸM-PRO" panose="020F0600000000000000" pitchFamily="50" charset="-128"/>
              </a:rPr>
              <a:t>の人と話したことのない児童がほとんどです。ディーン先生もまだ、日本語が堪能ではありません。それでも、ちゃんとコミュニケーションができ、わかり合っていました。伝えたいっていう気持ちが大事なんですね。</a:t>
            </a:r>
            <a:endParaRPr lang="ja-JP" altLang="en-US" sz="1200" dirty="0">
              <a:effectLst/>
              <a:latin typeface="HG丸ｺﾞｼｯｸM-PRO" panose="020F0600000000000000" pitchFamily="50" charset="-128"/>
              <a:ea typeface="HG丸ｺﾞｼｯｸM-PRO" panose="020F0600000000000000" pitchFamily="50" charset="-128"/>
            </a:endParaRPr>
          </a:p>
        </p:txBody>
      </p:sp>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6974" y="7138383"/>
            <a:ext cx="2309695" cy="1732269"/>
          </a:xfrm>
          <a:prstGeom prst="rect">
            <a:avLst/>
          </a:prstGeom>
          <a:ln>
            <a:noFill/>
          </a:ln>
          <a:effectLst>
            <a:softEdge rad="112500"/>
          </a:effectLst>
        </p:spPr>
      </p:pic>
    </p:spTree>
    <p:extLst>
      <p:ext uri="{BB962C8B-B14F-4D97-AF65-F5344CB8AC3E}">
        <p14:creationId xmlns:p14="http://schemas.microsoft.com/office/powerpoint/2010/main" val="1433678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44884" y="1591718"/>
            <a:ext cx="4234405" cy="276999"/>
          </a:xfrm>
          <a:prstGeom prst="rect">
            <a:avLst/>
          </a:prstGeom>
          <a:noFill/>
        </p:spPr>
        <p:txBody>
          <a:bodyPr wrap="square" rtlCol="0">
            <a:spAutoFit/>
          </a:bodyPr>
          <a:lstStyle/>
          <a:p>
            <a:r>
              <a:rPr kumimoji="1" lang="ja-JP" altLang="en-US" sz="1200" dirty="0" smtClean="0">
                <a:latin typeface="HG創英角ﾎﾟｯﾌﾟ体" panose="040B0A09000000000000" pitchFamily="49" charset="-128"/>
                <a:ea typeface="HG創英角ﾎﾟｯﾌﾟ体" panose="040B0A09000000000000" pitchFamily="49" charset="-128"/>
              </a:rPr>
              <a:t>　</a:t>
            </a:r>
            <a:endParaRPr kumimoji="1" lang="ja-JP" altLang="en-US" sz="1600" dirty="0">
              <a:latin typeface="HG創英角ﾎﾟｯﾌﾟ体" panose="040B0A09000000000000" pitchFamily="49" charset="-128"/>
              <a:ea typeface="HG創英角ﾎﾟｯﾌﾟ体" panose="040B0A09000000000000" pitchFamily="49" charset="-128"/>
            </a:endParaRPr>
          </a:p>
        </p:txBody>
      </p:sp>
      <p:sp>
        <p:nvSpPr>
          <p:cNvPr id="15" name="正方形/長方形 14"/>
          <p:cNvSpPr/>
          <p:nvPr/>
        </p:nvSpPr>
        <p:spPr>
          <a:xfrm>
            <a:off x="59342" y="1378203"/>
            <a:ext cx="2477834" cy="31640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8546353" y="5391467"/>
            <a:ext cx="2192111" cy="276999"/>
          </a:xfrm>
          <a:prstGeom prst="rect">
            <a:avLst/>
          </a:prstGeom>
          <a:noFill/>
        </p:spPr>
        <p:txBody>
          <a:bodyPr wrap="square" rtlCol="0">
            <a:spAutoFit/>
          </a:bodyPr>
          <a:lstStyle/>
          <a:p>
            <a:r>
              <a:rPr kumimoji="1" lang="ja-JP" altLang="en-US" sz="1200" dirty="0" smtClean="0"/>
              <a:t>　</a:t>
            </a:r>
            <a:endParaRPr kumimoji="1" lang="ja-JP" altLang="en-US" sz="1200" dirty="0">
              <a:latin typeface="+mj-ea"/>
              <a:ea typeface="+mj-ea"/>
            </a:endParaRPr>
          </a:p>
        </p:txBody>
      </p:sp>
      <p:sp>
        <p:nvSpPr>
          <p:cNvPr id="2" name="テキスト ボックス 1"/>
          <p:cNvSpPr txBox="1"/>
          <p:nvPr/>
        </p:nvSpPr>
        <p:spPr>
          <a:xfrm>
            <a:off x="116418" y="-25602"/>
            <a:ext cx="2339102" cy="369332"/>
          </a:xfrm>
          <a:prstGeom prst="rect">
            <a:avLst/>
          </a:prstGeom>
          <a:noFill/>
        </p:spPr>
        <p:txBody>
          <a:bodyPr wrap="none" rtlCol="0">
            <a:spAutoFit/>
          </a:bodyPr>
          <a:lstStyle/>
          <a:p>
            <a:r>
              <a:rPr lang="ja-JP" altLang="ja-JP"/>
              <a:t>１年生ようこそウィーク</a:t>
            </a:r>
            <a:endParaRPr lang="ja-JP" altLang="en-US" dirty="0" smtClean="0">
              <a:latin typeface="ＤＦ特太ゴシック体" panose="020B0509000000000000" pitchFamily="49" charset="-128"/>
              <a:ea typeface="ＤＦ特太ゴシック体" panose="020B0509000000000000" pitchFamily="49" charset="-128"/>
            </a:endParaRPr>
          </a:p>
        </p:txBody>
      </p:sp>
      <p:sp>
        <p:nvSpPr>
          <p:cNvPr id="6" name="正方形/長方形 5"/>
          <p:cNvSpPr/>
          <p:nvPr/>
        </p:nvSpPr>
        <p:spPr>
          <a:xfrm>
            <a:off x="207534" y="1733087"/>
            <a:ext cx="6533834" cy="276999"/>
          </a:xfrm>
          <a:prstGeom prst="rect">
            <a:avLst/>
          </a:prstGeom>
        </p:spPr>
        <p:txBody>
          <a:bodyPr wrap="square">
            <a:spAutoFit/>
          </a:bodyPr>
          <a:lstStyle/>
          <a:p>
            <a:r>
              <a:rPr lang="ja-JP" altLang="en-US" sz="1200" dirty="0" smtClean="0">
                <a:latin typeface="EPSON 丸ゴシック体Ｍ" panose="020F0509000000000000" pitchFamily="49" charset="-128"/>
                <a:ea typeface="EPSON 丸ゴシック体Ｍ" panose="020F0509000000000000" pitchFamily="49" charset="-128"/>
              </a:rPr>
              <a:t>　</a:t>
            </a:r>
            <a:endParaRPr lang="ja-JP" altLang="en-US" sz="1200" dirty="0">
              <a:latin typeface="EPSON 丸ゴシック体Ｍ" panose="020F0509000000000000" pitchFamily="49" charset="-128"/>
              <a:ea typeface="EPSON 丸ゴシック体Ｍ" panose="020F0509000000000000" pitchFamily="49" charset="-128"/>
            </a:endParaRPr>
          </a:p>
        </p:txBody>
      </p:sp>
      <p:sp>
        <p:nvSpPr>
          <p:cNvPr id="16" name="テキスト ボックス 15"/>
          <p:cNvSpPr txBox="1"/>
          <p:nvPr/>
        </p:nvSpPr>
        <p:spPr>
          <a:xfrm>
            <a:off x="25919" y="331097"/>
            <a:ext cx="2585824" cy="1015663"/>
          </a:xfrm>
          <a:prstGeom prst="rect">
            <a:avLst/>
          </a:prstGeom>
          <a:noFill/>
        </p:spPr>
        <p:txBody>
          <a:bodyPr wrap="square" rtlCol="0">
            <a:spAutoFit/>
          </a:bodyPr>
          <a:lstStyle/>
          <a:p>
            <a:r>
              <a:rPr lang="ja-JP" altLang="en-US" sz="1200" dirty="0" smtClean="0">
                <a:latin typeface="EPSON 丸ゴシック体Ｍ" panose="020F0509000000000000" pitchFamily="49" charset="-128"/>
                <a:ea typeface="EPSON 丸ゴシック体Ｍ" panose="020F0509000000000000" pitchFamily="49" charset="-128"/>
              </a:rPr>
              <a:t>　</a:t>
            </a:r>
            <a:r>
              <a:rPr lang="ja-JP" altLang="ja-JP" sz="1200" dirty="0">
                <a:latin typeface="HG丸ｺﾞｼｯｸM-PRO" panose="020F0600000000000000" pitchFamily="50" charset="-128"/>
                <a:ea typeface="HG丸ｺﾞｼｯｸM-PRO" panose="020F0600000000000000" pitchFamily="50" charset="-128"/>
              </a:rPr>
              <a:t>１年生を迎えるうれしい気持ちを伝えたいと６年生が考え、日替わりで学年ごと様々な形で１年生にお祝いのメッセージを</a:t>
            </a:r>
            <a:r>
              <a:rPr lang="ja-JP" altLang="ja-JP" sz="1200" dirty="0" smtClean="0">
                <a:latin typeface="HG丸ｺﾞｼｯｸM-PRO" panose="020F0600000000000000" pitchFamily="50" charset="-128"/>
                <a:ea typeface="HG丸ｺﾞｼｯｸM-PRO" panose="020F0600000000000000" pitchFamily="50" charset="-128"/>
              </a:rPr>
              <a:t>伝え</a:t>
            </a:r>
            <a:r>
              <a:rPr lang="ja-JP" altLang="en-US" sz="1200" dirty="0" smtClean="0">
                <a:latin typeface="HG丸ｺﾞｼｯｸM-PRO" panose="020F0600000000000000" pitchFamily="50" charset="-128"/>
                <a:ea typeface="HG丸ｺﾞｼｯｸM-PRO" panose="020F0600000000000000" pitchFamily="50" charset="-128"/>
              </a:rPr>
              <a:t>ま</a:t>
            </a:r>
            <a:r>
              <a:rPr lang="ja-JP" altLang="ja-JP" sz="1200" dirty="0" smtClean="0">
                <a:latin typeface="HG丸ｺﾞｼｯｸM-PRO" panose="020F0600000000000000" pitchFamily="50" charset="-128"/>
                <a:ea typeface="HG丸ｺﾞｼｯｸM-PRO" panose="020F0600000000000000" pitchFamily="50" charset="-128"/>
              </a:rPr>
              <a:t>した。</a:t>
            </a:r>
            <a:endParaRPr lang="ja-JP" altLang="ja-JP" sz="1200" dirty="0">
              <a:latin typeface="EPSON 丸ゴシック体Ｍ" panose="020F0509000000000000" pitchFamily="49" charset="-128"/>
              <a:ea typeface="EPSON 丸ゴシック体Ｍ" panose="020F0509000000000000" pitchFamily="49" charset="-128"/>
            </a:endParaRPr>
          </a:p>
        </p:txBody>
      </p:sp>
      <p:sp>
        <p:nvSpPr>
          <p:cNvPr id="26" name="正方形/長方形 25"/>
          <p:cNvSpPr/>
          <p:nvPr/>
        </p:nvSpPr>
        <p:spPr>
          <a:xfrm>
            <a:off x="2597611" y="90334"/>
            <a:ext cx="4212899" cy="1919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2588569" y="2073312"/>
            <a:ext cx="2081527" cy="30266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39202" y="4643471"/>
            <a:ext cx="2493960" cy="29881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2585099" y="5199223"/>
            <a:ext cx="4235466" cy="2403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725454" y="2094459"/>
            <a:ext cx="2081527" cy="30055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94643" y="124307"/>
            <a:ext cx="3124573" cy="369332"/>
          </a:xfrm>
          <a:prstGeom prst="rect">
            <a:avLst/>
          </a:prstGeom>
          <a:noFill/>
        </p:spPr>
        <p:txBody>
          <a:bodyPr wrap="none" rtlCol="0">
            <a:spAutoFit/>
          </a:bodyPr>
          <a:lstStyle/>
          <a:p>
            <a:r>
              <a:rPr lang="ja-JP" altLang="en-US" b="1" dirty="0" smtClean="0">
                <a:latin typeface="+mn-ea"/>
              </a:rPr>
              <a:t>５学年　</a:t>
            </a:r>
            <a:r>
              <a:rPr lang="ja-JP" altLang="en-US" b="1" dirty="0" smtClean="0">
                <a:latin typeface="+mn-ea"/>
              </a:rPr>
              <a:t>塩田西小学校の１日</a:t>
            </a:r>
            <a:r>
              <a:rPr lang="en-US" altLang="ja-JP" b="1" dirty="0" smtClean="0">
                <a:latin typeface="+mn-ea"/>
              </a:rPr>
              <a:t> </a:t>
            </a:r>
            <a:endParaRPr kumimoji="1" lang="ja-JP" altLang="en-US" b="1" dirty="0">
              <a:latin typeface="+mn-ea"/>
            </a:endParaRPr>
          </a:p>
        </p:txBody>
      </p:sp>
      <p:sp>
        <p:nvSpPr>
          <p:cNvPr id="33" name="テキスト ボックス 32"/>
          <p:cNvSpPr txBox="1"/>
          <p:nvPr/>
        </p:nvSpPr>
        <p:spPr>
          <a:xfrm>
            <a:off x="2699024" y="5233000"/>
            <a:ext cx="3353803" cy="369332"/>
          </a:xfrm>
          <a:prstGeom prst="rect">
            <a:avLst/>
          </a:prstGeom>
          <a:noFill/>
        </p:spPr>
        <p:txBody>
          <a:bodyPr wrap="none" rtlCol="0">
            <a:spAutoFit/>
          </a:bodyPr>
          <a:lstStyle/>
          <a:p>
            <a:r>
              <a:rPr kumimoji="1" lang="ja-JP" altLang="en-US" b="1" dirty="0" smtClean="0"/>
              <a:t>１学年　</a:t>
            </a:r>
            <a:r>
              <a:rPr kumimoji="1" lang="ja-JP" altLang="en-US" b="1" dirty="0" smtClean="0"/>
              <a:t>自己紹介　手洗いダンス</a:t>
            </a:r>
            <a:endParaRPr kumimoji="1" lang="ja-JP" altLang="en-US" b="1" dirty="0"/>
          </a:p>
        </p:txBody>
      </p:sp>
      <p:sp>
        <p:nvSpPr>
          <p:cNvPr id="34" name="テキスト ボックス 33"/>
          <p:cNvSpPr txBox="1"/>
          <p:nvPr/>
        </p:nvSpPr>
        <p:spPr>
          <a:xfrm>
            <a:off x="121392" y="4659619"/>
            <a:ext cx="2047355" cy="369332"/>
          </a:xfrm>
          <a:prstGeom prst="rect">
            <a:avLst/>
          </a:prstGeom>
          <a:noFill/>
        </p:spPr>
        <p:txBody>
          <a:bodyPr wrap="none" rtlCol="0">
            <a:spAutoFit/>
          </a:bodyPr>
          <a:lstStyle/>
          <a:p>
            <a:r>
              <a:rPr kumimoji="1" lang="ja-JP" altLang="en-US" b="1" dirty="0" smtClean="0"/>
              <a:t>２学年　</a:t>
            </a:r>
            <a:r>
              <a:rPr kumimoji="1" lang="ja-JP" altLang="en-US" b="1" dirty="0" smtClean="0"/>
              <a:t>楽しい遊び</a:t>
            </a:r>
            <a:endParaRPr kumimoji="1" lang="ja-JP" altLang="en-US" b="1" dirty="0"/>
          </a:p>
        </p:txBody>
      </p:sp>
      <p:sp>
        <p:nvSpPr>
          <p:cNvPr id="35" name="テキスト ボックス 34"/>
          <p:cNvSpPr txBox="1"/>
          <p:nvPr/>
        </p:nvSpPr>
        <p:spPr>
          <a:xfrm>
            <a:off x="195813" y="1393253"/>
            <a:ext cx="2326278" cy="369332"/>
          </a:xfrm>
          <a:prstGeom prst="rect">
            <a:avLst/>
          </a:prstGeom>
          <a:noFill/>
        </p:spPr>
        <p:txBody>
          <a:bodyPr wrap="none" rtlCol="0">
            <a:spAutoFit/>
          </a:bodyPr>
          <a:lstStyle/>
          <a:p>
            <a:r>
              <a:rPr lang="ja-JP" altLang="en-US" b="1" dirty="0" smtClean="0"/>
              <a:t>４学年　</a:t>
            </a:r>
            <a:r>
              <a:rPr lang="ja-JP" altLang="en-US" b="1" dirty="0" smtClean="0"/>
              <a:t>「ラジオ体操」</a:t>
            </a:r>
            <a:r>
              <a:rPr lang="en-US" altLang="zh-CN" b="1" dirty="0" smtClean="0"/>
              <a:t> </a:t>
            </a:r>
            <a:endParaRPr kumimoji="1" lang="ja-JP" altLang="en-US" dirty="0"/>
          </a:p>
        </p:txBody>
      </p:sp>
      <p:sp>
        <p:nvSpPr>
          <p:cNvPr id="36" name="テキスト ボックス 35"/>
          <p:cNvSpPr txBox="1"/>
          <p:nvPr/>
        </p:nvSpPr>
        <p:spPr>
          <a:xfrm>
            <a:off x="4657799" y="2079067"/>
            <a:ext cx="2234907" cy="369332"/>
          </a:xfrm>
          <a:prstGeom prst="rect">
            <a:avLst/>
          </a:prstGeom>
          <a:noFill/>
        </p:spPr>
        <p:txBody>
          <a:bodyPr wrap="none" rtlCol="0">
            <a:spAutoFit/>
          </a:bodyPr>
          <a:lstStyle/>
          <a:p>
            <a:r>
              <a:rPr kumimoji="1" lang="ja-JP" altLang="en-US" b="1" dirty="0" smtClean="0"/>
              <a:t>６学年　</a:t>
            </a:r>
            <a:r>
              <a:rPr kumimoji="1" lang="ja-JP" altLang="en-US" b="1" dirty="0" smtClean="0"/>
              <a:t>ＶＲ学校探検</a:t>
            </a:r>
            <a:endParaRPr kumimoji="1" lang="ja-JP" altLang="en-US" b="1" dirty="0"/>
          </a:p>
        </p:txBody>
      </p:sp>
      <p:sp>
        <p:nvSpPr>
          <p:cNvPr id="38" name="テキスト ボックス 37"/>
          <p:cNvSpPr txBox="1"/>
          <p:nvPr/>
        </p:nvSpPr>
        <p:spPr>
          <a:xfrm>
            <a:off x="2618527" y="2095988"/>
            <a:ext cx="2108269" cy="369332"/>
          </a:xfrm>
          <a:prstGeom prst="rect">
            <a:avLst/>
          </a:prstGeom>
          <a:noFill/>
        </p:spPr>
        <p:txBody>
          <a:bodyPr wrap="none" rtlCol="0">
            <a:spAutoFit/>
          </a:bodyPr>
          <a:lstStyle/>
          <a:p>
            <a:r>
              <a:rPr kumimoji="1" lang="ja-JP" altLang="en-US" b="1" dirty="0" smtClean="0"/>
              <a:t>３</a:t>
            </a:r>
            <a:r>
              <a:rPr kumimoji="1" lang="ja-JP" altLang="en-US" b="1" dirty="0" smtClean="0"/>
              <a:t>学年「○</a:t>
            </a:r>
            <a:r>
              <a:rPr kumimoji="1" lang="en-US" altLang="ja-JP" b="1" dirty="0" smtClean="0"/>
              <a:t>×</a:t>
            </a:r>
            <a:r>
              <a:rPr kumimoji="1" lang="ja-JP" altLang="en-US" b="1" dirty="0" smtClean="0"/>
              <a:t>クイズ」</a:t>
            </a:r>
            <a:endParaRPr kumimoji="1" lang="ja-JP" altLang="en-US" b="1" dirty="0"/>
          </a:p>
        </p:txBody>
      </p:sp>
      <p:sp>
        <p:nvSpPr>
          <p:cNvPr id="9" name="テキスト ボックス 8"/>
          <p:cNvSpPr txBox="1"/>
          <p:nvPr/>
        </p:nvSpPr>
        <p:spPr>
          <a:xfrm>
            <a:off x="2611381" y="448095"/>
            <a:ext cx="4209184" cy="646331"/>
          </a:xfrm>
          <a:prstGeom prst="rect">
            <a:avLst/>
          </a:prstGeom>
          <a:noFill/>
        </p:spPr>
        <p:txBody>
          <a:bodyPr wrap="square" rtlCol="0">
            <a:spAutoFit/>
          </a:bodyPr>
          <a:lstStyle/>
          <a:p>
            <a:r>
              <a:rPr lang="ja-JP" altLang="en-US" sz="1200" dirty="0" smtClean="0"/>
              <a:t>　</a:t>
            </a:r>
            <a:r>
              <a:rPr lang="ja-JP" altLang="en-US" sz="1200" dirty="0" smtClean="0"/>
              <a:t>５年生は、</a:t>
            </a:r>
            <a:r>
              <a:rPr lang="ja-JP" altLang="ja-JP" sz="1200" dirty="0" smtClean="0">
                <a:latin typeface="HG丸ｺﾞｼｯｸM-PRO" panose="020F0600000000000000" pitchFamily="50" charset="-128"/>
                <a:ea typeface="HG丸ｺﾞｼｯｸM-PRO" panose="020F0600000000000000" pitchFamily="50" charset="-128"/>
              </a:rPr>
              <a:t>塩田西</a:t>
            </a:r>
            <a:r>
              <a:rPr lang="ja-JP" altLang="ja-JP" sz="1200" dirty="0">
                <a:latin typeface="HG丸ｺﾞｼｯｸM-PRO" panose="020F0600000000000000" pitchFamily="50" charset="-128"/>
                <a:ea typeface="HG丸ｺﾞｼｯｸM-PRO" panose="020F0600000000000000" pitchFamily="50" charset="-128"/>
              </a:rPr>
              <a:t>小学校の１日をたくさんの写真とともに紹介してくれました。</a:t>
            </a:r>
          </a:p>
          <a:p>
            <a:endParaRPr lang="ja-JP" altLang="en-US" sz="1200" dirty="0"/>
          </a:p>
        </p:txBody>
      </p:sp>
      <p:sp>
        <p:nvSpPr>
          <p:cNvPr id="39" name="テキスト ボックス 38"/>
          <p:cNvSpPr txBox="1"/>
          <p:nvPr/>
        </p:nvSpPr>
        <p:spPr>
          <a:xfrm>
            <a:off x="27829" y="5924967"/>
            <a:ext cx="1746838" cy="276999"/>
          </a:xfrm>
          <a:prstGeom prst="rect">
            <a:avLst/>
          </a:prstGeom>
          <a:noFill/>
        </p:spPr>
        <p:txBody>
          <a:bodyPr wrap="square" rtlCol="0">
            <a:spAutoFit/>
          </a:bodyPr>
          <a:lstStyle/>
          <a:p>
            <a:r>
              <a:rPr lang="ja-JP" altLang="en-US" sz="1200" dirty="0" smtClean="0"/>
              <a:t>　　</a:t>
            </a:r>
            <a:endParaRPr lang="ja-JP" altLang="en-US" sz="1200" dirty="0"/>
          </a:p>
        </p:txBody>
      </p:sp>
      <p:sp>
        <p:nvSpPr>
          <p:cNvPr id="40" name="テキスト ボックス 39"/>
          <p:cNvSpPr txBox="1"/>
          <p:nvPr/>
        </p:nvSpPr>
        <p:spPr>
          <a:xfrm>
            <a:off x="4670094" y="2327748"/>
            <a:ext cx="2210315" cy="1384995"/>
          </a:xfrm>
          <a:prstGeom prst="rect">
            <a:avLst/>
          </a:prstGeom>
          <a:noFill/>
        </p:spPr>
        <p:txBody>
          <a:bodyPr wrap="square" rtlCol="0">
            <a:spAutoFit/>
          </a:bodyPr>
          <a:lstStyle/>
          <a:p>
            <a:r>
              <a:rPr lang="ja-JP" altLang="en-US" sz="1200" dirty="0" smtClean="0"/>
              <a:t>　</a:t>
            </a:r>
            <a:r>
              <a:rPr lang="ja-JP" altLang="en-US" sz="1200" dirty="0">
                <a:latin typeface="HG丸ｺﾞｼｯｸM-PRO" panose="020F0600000000000000" pitchFamily="50" charset="-128"/>
                <a:ea typeface="HG丸ｺﾞｼｯｸM-PRO" panose="020F0600000000000000" pitchFamily="50" charset="-128"/>
              </a:rPr>
              <a:t>６年生は動画</a:t>
            </a:r>
            <a:r>
              <a:rPr lang="ja-JP" altLang="en-US" sz="1200" dirty="0" smtClean="0">
                <a:latin typeface="HG丸ｺﾞｼｯｸM-PRO" panose="020F0600000000000000" pitchFamily="50" charset="-128"/>
                <a:ea typeface="HG丸ｺﾞｼｯｸM-PRO" panose="020F0600000000000000" pitchFamily="50" charset="-128"/>
              </a:rPr>
              <a:t>で学校</a:t>
            </a:r>
            <a:r>
              <a:rPr lang="ja-JP" altLang="en-US" sz="1200" dirty="0">
                <a:latin typeface="HG丸ｺﾞｼｯｸM-PRO" panose="020F0600000000000000" pitchFamily="50" charset="-128"/>
                <a:ea typeface="HG丸ｺﾞｼｯｸM-PRO" panose="020F0600000000000000" pitchFamily="50" charset="-128"/>
              </a:rPr>
              <a:t>探検。学校を回りながら、使い方の決まりを説明してくれました</a:t>
            </a:r>
            <a:r>
              <a:rPr lang="ja-JP" altLang="en-US" sz="1200" dirty="0" smtClean="0">
                <a:latin typeface="HG丸ｺﾞｼｯｸM-PRO" panose="020F0600000000000000" pitchFamily="50" charset="-128"/>
                <a:ea typeface="HG丸ｺﾞｼｯｸM-PRO" panose="020F0600000000000000" pitchFamily="50" charset="-128"/>
              </a:rPr>
              <a:t>。塔屋</a:t>
            </a:r>
            <a:r>
              <a:rPr lang="ja-JP" altLang="en-US" sz="1200" dirty="0">
                <a:latin typeface="HG丸ｺﾞｼｯｸM-PRO" panose="020F0600000000000000" pitchFamily="50" charset="-128"/>
                <a:ea typeface="HG丸ｺﾞｼｯｸM-PRO" panose="020F0600000000000000" pitchFamily="50" charset="-128"/>
              </a:rPr>
              <a:t>、体育館、トイレ・洗面所、パソコン室</a:t>
            </a:r>
            <a:r>
              <a:rPr lang="ja-JP" altLang="en-US" sz="1200" dirty="0" smtClean="0">
                <a:latin typeface="HG丸ｺﾞｼｯｸM-PRO" panose="020F0600000000000000" pitchFamily="50" charset="-128"/>
                <a:ea typeface="HG丸ｺﾞｼｯｸM-PRO" panose="020F0600000000000000" pitchFamily="50" charset="-128"/>
              </a:rPr>
              <a:t>、図書館など、いい</a:t>
            </a:r>
            <a:r>
              <a:rPr lang="ja-JP" altLang="en-US" sz="1200" dirty="0">
                <a:latin typeface="HG丸ｺﾞｼｯｸM-PRO" panose="020F0600000000000000" pitchFamily="50" charset="-128"/>
                <a:ea typeface="HG丸ｺﾞｼｯｸM-PRO" panose="020F0600000000000000" pitchFamily="50" charset="-128"/>
              </a:rPr>
              <a:t>例、悪い例を交え、わかりやすく説明してくれました</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EPSON 丸ゴシック体Ｍ" panose="020F0509000000000000" pitchFamily="49" charset="-128"/>
              <a:ea typeface="EPSON 丸ゴシック体Ｍ" panose="020F0509000000000000" pitchFamily="49" charset="-128"/>
            </a:endParaRPr>
          </a:p>
        </p:txBody>
      </p:sp>
      <p:sp>
        <p:nvSpPr>
          <p:cNvPr id="41" name="テキスト ボックス 40"/>
          <p:cNvSpPr txBox="1"/>
          <p:nvPr/>
        </p:nvSpPr>
        <p:spPr>
          <a:xfrm>
            <a:off x="2860737" y="3652839"/>
            <a:ext cx="1746838" cy="276999"/>
          </a:xfrm>
          <a:prstGeom prst="rect">
            <a:avLst/>
          </a:prstGeom>
          <a:noFill/>
        </p:spPr>
        <p:txBody>
          <a:bodyPr wrap="square" rtlCol="0">
            <a:spAutoFit/>
          </a:bodyPr>
          <a:lstStyle/>
          <a:p>
            <a:r>
              <a:rPr lang="ja-JP" altLang="en-US" sz="1200" dirty="0" smtClean="0"/>
              <a:t>　</a:t>
            </a:r>
            <a:endParaRPr lang="ja-JP" altLang="en-US" sz="1200" dirty="0"/>
          </a:p>
        </p:txBody>
      </p:sp>
      <p:sp>
        <p:nvSpPr>
          <p:cNvPr id="42" name="テキスト ボックス 41"/>
          <p:cNvSpPr txBox="1"/>
          <p:nvPr/>
        </p:nvSpPr>
        <p:spPr>
          <a:xfrm>
            <a:off x="51437" y="1682566"/>
            <a:ext cx="2559943" cy="1200329"/>
          </a:xfrm>
          <a:prstGeom prst="rect">
            <a:avLst/>
          </a:prstGeom>
          <a:noFill/>
        </p:spPr>
        <p:txBody>
          <a:bodyPr wrap="square" rtlCol="0">
            <a:spAutoFit/>
          </a:bodyPr>
          <a:lstStyle/>
          <a:p>
            <a:r>
              <a:rPr lang="ja-JP" altLang="en-US" sz="1200" dirty="0" smtClean="0"/>
              <a:t>　</a:t>
            </a:r>
            <a:r>
              <a:rPr lang="ja-JP" altLang="ja-JP" sz="1200" dirty="0"/>
              <a:t>運動会の準備運動として行う「ラジオ体操」を見せてくれくました。動画ではなく、体育館で発表してくれました。とても上手なラジオ体操だったので１年生から「</a:t>
            </a:r>
            <a:r>
              <a:rPr lang="ja-JP" altLang="ja-JP" sz="1200" dirty="0" err="1"/>
              <a:t>す</a:t>
            </a:r>
            <a:r>
              <a:rPr lang="ja-JP" altLang="ja-JP" sz="1200" dirty="0"/>
              <a:t>ごーい！！」と歓声が上がりました</a:t>
            </a:r>
            <a:r>
              <a:rPr lang="ja-JP" altLang="ja-JP" sz="1200" dirty="0" smtClean="0"/>
              <a:t>。</a:t>
            </a:r>
            <a:endParaRPr lang="ja-JP" altLang="en-US" sz="1200" dirty="0" smtClean="0">
              <a:latin typeface="EPSON 丸ゴシック体Ｍ" panose="020F0509000000000000" pitchFamily="49" charset="-128"/>
              <a:ea typeface="EPSON 丸ゴシック体Ｍ" panose="020F0509000000000000" pitchFamily="49" charset="-128"/>
            </a:endParaRPr>
          </a:p>
        </p:txBody>
      </p:sp>
      <p:sp>
        <p:nvSpPr>
          <p:cNvPr id="43" name="テキスト ボックス 42"/>
          <p:cNvSpPr txBox="1"/>
          <p:nvPr/>
        </p:nvSpPr>
        <p:spPr>
          <a:xfrm>
            <a:off x="2533162" y="5551673"/>
            <a:ext cx="4297504" cy="830997"/>
          </a:xfrm>
          <a:prstGeom prst="rect">
            <a:avLst/>
          </a:prstGeom>
          <a:noFill/>
        </p:spPr>
        <p:txBody>
          <a:bodyPr wrap="square" rtlCol="0">
            <a:spAutoFit/>
          </a:bodyPr>
          <a:lstStyle/>
          <a:p>
            <a:pPr>
              <a:spcAft>
                <a:spcPts val="0"/>
              </a:spcAft>
            </a:pPr>
            <a:r>
              <a:rPr lang="ja-JP" altLang="en-US" sz="1200" dirty="0" smtClean="0"/>
              <a:t>　</a:t>
            </a:r>
            <a:r>
              <a:rPr lang="ja-JP" altLang="en-US" sz="1200" dirty="0" smtClean="0"/>
              <a:t>１年生は</a:t>
            </a:r>
            <a:r>
              <a:rPr lang="ja-JP" altLang="ja-JP" sz="1200" dirty="0" smtClean="0">
                <a:latin typeface="HG丸ｺﾞｼｯｸM-PRO" panose="020F0600000000000000" pitchFamily="50" charset="-128"/>
                <a:ea typeface="HG丸ｺﾞｼｯｸM-PRO" panose="020F0600000000000000" pitchFamily="50" charset="-128"/>
              </a:rPr>
              <a:t>２～６年生の</a:t>
            </a:r>
            <a:r>
              <a:rPr lang="ja-JP" altLang="en-US" sz="1200" dirty="0" smtClean="0">
                <a:latin typeface="HG丸ｺﾞｼｯｸM-PRO" panose="020F0600000000000000" pitchFamily="50" charset="-128"/>
                <a:ea typeface="HG丸ｺﾞｼｯｸM-PRO" panose="020F0600000000000000" pitchFamily="50" charset="-128"/>
              </a:rPr>
              <a:t>「</a:t>
            </a:r>
            <a:r>
              <a:rPr lang="ja-JP" altLang="ja-JP" sz="1200" dirty="0" smtClean="0">
                <a:latin typeface="HG丸ｺﾞｼｯｸM-PRO" panose="020F0600000000000000" pitchFamily="50" charset="-128"/>
                <a:ea typeface="HG丸ｺﾞｼｯｸM-PRO" panose="020F0600000000000000" pitchFamily="50" charset="-128"/>
              </a:rPr>
              <a:t>ようこそ</a:t>
            </a:r>
            <a:r>
              <a:rPr lang="ja-JP" altLang="en-US" sz="1200" dirty="0" smtClean="0">
                <a:latin typeface="HG丸ｺﾞｼｯｸM-PRO" panose="020F0600000000000000" pitchFamily="50" charset="-128"/>
                <a:ea typeface="HG丸ｺﾞｼｯｸM-PRO" panose="020F0600000000000000" pitchFamily="50" charset="-128"/>
              </a:rPr>
              <a:t>」</a:t>
            </a:r>
            <a:r>
              <a:rPr lang="ja-JP" altLang="ja-JP" sz="1200" dirty="0" smtClean="0">
                <a:latin typeface="HG丸ｺﾞｼｯｸM-PRO" panose="020F0600000000000000" pitchFamily="50" charset="-128"/>
                <a:ea typeface="HG丸ｺﾞｼｯｸM-PRO" panose="020F0600000000000000" pitchFamily="50" charset="-128"/>
              </a:rPr>
              <a:t>へ</a:t>
            </a:r>
            <a:r>
              <a:rPr lang="ja-JP" altLang="ja-JP" sz="1200" dirty="0">
                <a:latin typeface="HG丸ｺﾞｼｯｸM-PRO" panose="020F0600000000000000" pitchFamily="50" charset="-128"/>
                <a:ea typeface="HG丸ｺﾞｼｯｸM-PRO" panose="020F0600000000000000" pitchFamily="50" charset="-128"/>
              </a:rPr>
              <a:t>のお返しと</a:t>
            </a:r>
            <a:r>
              <a:rPr lang="ja-JP" altLang="ja-JP" sz="1200" dirty="0" smtClean="0">
                <a:latin typeface="HG丸ｺﾞｼｯｸM-PRO" panose="020F0600000000000000" pitchFamily="50" charset="-128"/>
                <a:ea typeface="HG丸ｺﾞｼｯｸM-PRO" panose="020F0600000000000000" pitchFamily="50" charset="-128"/>
              </a:rPr>
              <a:t>して</a:t>
            </a:r>
            <a:r>
              <a:rPr lang="ja-JP" altLang="en-US" sz="1200" dirty="0" smtClean="0">
                <a:latin typeface="HG丸ｺﾞｼｯｸM-PRO" panose="020F0600000000000000" pitchFamily="50" charset="-128"/>
                <a:ea typeface="HG丸ｺﾞｼｯｸM-PRO" panose="020F0600000000000000" pitchFamily="50" charset="-128"/>
              </a:rPr>
              <a:t>、</a:t>
            </a:r>
            <a:r>
              <a:rPr lang="ja-JP" altLang="ja-JP" sz="1200" dirty="0" smtClean="0">
                <a:latin typeface="HG丸ｺﾞｼｯｸM-PRO" panose="020F0600000000000000" pitchFamily="50" charset="-128"/>
                <a:ea typeface="HG丸ｺﾞｼｯｸM-PRO" panose="020F0600000000000000" pitchFamily="50" charset="-128"/>
              </a:rPr>
              <a:t>手洗い</a:t>
            </a:r>
            <a:r>
              <a:rPr lang="ja-JP" altLang="ja-JP" sz="1200" dirty="0">
                <a:latin typeface="HG丸ｺﾞｼｯｸM-PRO" panose="020F0600000000000000" pitchFamily="50" charset="-128"/>
                <a:ea typeface="HG丸ｺﾞｼｯｸM-PRO" panose="020F0600000000000000" pitchFamily="50" charset="-128"/>
              </a:rPr>
              <a:t>ダンスと１人１人の自己</a:t>
            </a:r>
            <a:r>
              <a:rPr lang="ja-JP" altLang="ja-JP" sz="1200" dirty="0" smtClean="0">
                <a:latin typeface="HG丸ｺﾞｼｯｸM-PRO" panose="020F0600000000000000" pitchFamily="50" charset="-128"/>
                <a:ea typeface="HG丸ｺﾞｼｯｸM-PRO" panose="020F0600000000000000" pitchFamily="50" charset="-128"/>
              </a:rPr>
              <a:t>紹介</a:t>
            </a:r>
            <a:r>
              <a:rPr lang="ja-JP" altLang="en-US" sz="1200" dirty="0" smtClean="0">
                <a:latin typeface="HG丸ｺﾞｼｯｸM-PRO" panose="020F0600000000000000" pitchFamily="50" charset="-128"/>
                <a:ea typeface="HG丸ｺﾞｼｯｸM-PRO" panose="020F0600000000000000" pitchFamily="50" charset="-128"/>
              </a:rPr>
              <a:t>。１年生も、</a:t>
            </a:r>
            <a:r>
              <a:rPr lang="ja-JP" altLang="ja-JP" sz="1200" dirty="0" smtClean="0">
                <a:latin typeface="HG丸ｺﾞｼｯｸM-PRO" panose="020F0600000000000000" pitchFamily="50" charset="-128"/>
                <a:ea typeface="HG丸ｺﾞｼｯｸM-PRO" panose="020F0600000000000000" pitchFamily="50" charset="-128"/>
              </a:rPr>
              <a:t>自分</a:t>
            </a:r>
            <a:r>
              <a:rPr lang="ja-JP" altLang="ja-JP" sz="1200" dirty="0">
                <a:latin typeface="HG丸ｺﾞｼｯｸM-PRO" panose="020F0600000000000000" pitchFamily="50" charset="-128"/>
                <a:ea typeface="HG丸ｺﾞｼｯｸM-PRO" panose="020F0600000000000000" pitchFamily="50" charset="-128"/>
              </a:rPr>
              <a:t>で見て楽しそうにしていました</a:t>
            </a:r>
            <a:r>
              <a:rPr lang="ja-JP" altLang="ja-JP" sz="1200" dirty="0" smtClean="0">
                <a:latin typeface="HG丸ｺﾞｼｯｸM-PRO" panose="020F0600000000000000" pitchFamily="50" charset="-128"/>
                <a:ea typeface="HG丸ｺﾞｼｯｸM-PRO" panose="020F0600000000000000" pitchFamily="50" charset="-128"/>
              </a:rPr>
              <a:t>。１年生</a:t>
            </a:r>
            <a:r>
              <a:rPr lang="ja-JP" altLang="ja-JP" sz="1200" dirty="0">
                <a:latin typeface="HG丸ｺﾞｼｯｸM-PRO" panose="020F0600000000000000" pitchFamily="50" charset="-128"/>
                <a:ea typeface="HG丸ｺﾞｼｯｸM-PRO" panose="020F0600000000000000" pitchFamily="50" charset="-128"/>
              </a:rPr>
              <a:t>のかわいい様子</a:t>
            </a:r>
            <a:r>
              <a:rPr lang="ja-JP" altLang="ja-JP" sz="1200" dirty="0" smtClean="0">
                <a:latin typeface="HG丸ｺﾞｼｯｸM-PRO" panose="020F0600000000000000" pitchFamily="50" charset="-128"/>
                <a:ea typeface="HG丸ｺﾞｼｯｸM-PRO" panose="020F0600000000000000" pitchFamily="50" charset="-128"/>
              </a:rPr>
              <a:t>が</a:t>
            </a:r>
            <a:r>
              <a:rPr lang="ja-JP" altLang="en-US" sz="1200" dirty="0" smtClean="0">
                <a:latin typeface="HG丸ｺﾞｼｯｸM-PRO" panose="020F0600000000000000" pitchFamily="50" charset="-128"/>
                <a:ea typeface="HG丸ｺﾞｼｯｸM-PRO" panose="020F0600000000000000" pitchFamily="50" charset="-128"/>
              </a:rPr>
              <a:t>伝わりました</a:t>
            </a:r>
            <a:r>
              <a:rPr lang="ja-JP" altLang="en-US" sz="1200" dirty="0" smtClean="0">
                <a:latin typeface="EPSON 丸ゴシック体Ｍ" panose="020F0509000000000000" pitchFamily="49" charset="-128"/>
                <a:ea typeface="EPSON 丸ゴシック体Ｍ" panose="020F0509000000000000" pitchFamily="49" charset="-128"/>
              </a:rPr>
              <a:t>。</a:t>
            </a:r>
            <a:endParaRPr lang="ja-JP" altLang="en-US" sz="1200" dirty="0">
              <a:latin typeface="EPSON 丸ゴシック体Ｍ" panose="020F0509000000000000" pitchFamily="49" charset="-128"/>
              <a:ea typeface="EPSON 丸ゴシック体Ｍ" panose="020F0509000000000000" pitchFamily="49" charset="-128"/>
            </a:endParaRPr>
          </a:p>
        </p:txBody>
      </p:sp>
      <p:sp>
        <p:nvSpPr>
          <p:cNvPr id="49" name="テキスト ボックス 48"/>
          <p:cNvSpPr txBox="1"/>
          <p:nvPr/>
        </p:nvSpPr>
        <p:spPr>
          <a:xfrm>
            <a:off x="3996" y="4923297"/>
            <a:ext cx="2568802" cy="1384995"/>
          </a:xfrm>
          <a:prstGeom prst="rect">
            <a:avLst/>
          </a:prstGeom>
          <a:noFill/>
        </p:spPr>
        <p:txBody>
          <a:bodyPr wrap="square" rtlCol="0">
            <a:spAutoFit/>
          </a:bodyPr>
          <a:lstStyle/>
          <a:p>
            <a:r>
              <a:rPr lang="ja-JP" altLang="en-US" sz="1200" dirty="0" smtClean="0"/>
              <a:t>　</a:t>
            </a:r>
            <a:r>
              <a:rPr lang="ja-JP" altLang="en-US" sz="1200" dirty="0">
                <a:latin typeface="HG丸ｺﾞｼｯｸM-PRO" panose="020F0600000000000000" pitchFamily="50" charset="-128"/>
                <a:ea typeface="HG丸ｺﾞｼｯｸM-PRO" panose="020F0600000000000000" pitchFamily="50" charset="-128"/>
              </a:rPr>
              <a:t>２年生は、みんなで楽しめる遊びを紹介してくれました。</a:t>
            </a:r>
            <a:endParaRPr lang="ja-JP" altLang="en-US"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「けいどろ」「はないちもんめ」「だるまさんがころんだ</a:t>
            </a:r>
            <a:r>
              <a:rPr lang="ja-JP" altLang="en-US" sz="1200" dirty="0" smtClean="0">
                <a:latin typeface="HG丸ｺﾞｼｯｸM-PRO" panose="020F0600000000000000" pitchFamily="50" charset="-128"/>
                <a:ea typeface="HG丸ｺﾞｼｯｸM-PRO" panose="020F0600000000000000" pitchFamily="50" charset="-128"/>
              </a:rPr>
              <a:t>」</a:t>
            </a:r>
            <a:r>
              <a:rPr lang="en-US" altLang="ja-JP" sz="1200" dirty="0" smtClean="0">
                <a:latin typeface="HG丸ｺﾞｼｯｸM-PRO" panose="020F0600000000000000" pitchFamily="50" charset="-128"/>
                <a:ea typeface="HG丸ｺﾞｼｯｸM-PRO" panose="020F0600000000000000" pitchFamily="50" charset="-128"/>
              </a:rPr>
              <a:t>……</a:t>
            </a:r>
            <a:r>
              <a:rPr lang="ja-JP" altLang="en-US" sz="1200" dirty="0" err="1" smtClean="0">
                <a:latin typeface="HG丸ｺﾞｼｯｸM-PRO" panose="020F0600000000000000" pitchFamily="50" charset="-128"/>
                <a:ea typeface="HG丸ｺﾞｼｯｸM-PRO" panose="020F0600000000000000" pitchFamily="50" charset="-128"/>
              </a:rPr>
              <a:t>。</a:t>
            </a:r>
            <a:r>
              <a:rPr lang="ja-JP" altLang="en-US" sz="1200" dirty="0" smtClean="0">
                <a:latin typeface="HG丸ｺﾞｼｯｸM-PRO" panose="020F0600000000000000" pitchFamily="50" charset="-128"/>
                <a:ea typeface="HG丸ｺﾞｼｯｸM-PRO" panose="020F0600000000000000" pitchFamily="50" charset="-128"/>
              </a:rPr>
              <a:t>紹介</a:t>
            </a:r>
            <a:r>
              <a:rPr lang="ja-JP" altLang="en-US" sz="1200" dirty="0">
                <a:latin typeface="HG丸ｺﾞｼｯｸM-PRO" panose="020F0600000000000000" pitchFamily="50" charset="-128"/>
                <a:ea typeface="HG丸ｺﾞｼｯｸM-PRO" panose="020F0600000000000000" pitchFamily="50" charset="-128"/>
              </a:rPr>
              <a:t>しながら、自分たちもうんと楽しんでいて、楽しいことがよく伝わりました</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HG丸ｺﾞｼｯｸM-PRO" panose="020F0600000000000000" pitchFamily="50" charset="-128"/>
              <a:ea typeface="HG丸ｺﾞｼｯｸM-PRO" panose="020F0600000000000000" pitchFamily="50" charset="-128"/>
            </a:endParaRPr>
          </a:p>
        </p:txBody>
      </p:sp>
      <p:sp>
        <p:nvSpPr>
          <p:cNvPr id="51" name="テキスト ボックス 50"/>
          <p:cNvSpPr txBox="1"/>
          <p:nvPr/>
        </p:nvSpPr>
        <p:spPr>
          <a:xfrm>
            <a:off x="2527954" y="2327748"/>
            <a:ext cx="2165654" cy="1200329"/>
          </a:xfrm>
          <a:prstGeom prst="rect">
            <a:avLst/>
          </a:prstGeom>
          <a:noFill/>
        </p:spPr>
        <p:txBody>
          <a:bodyPr wrap="square" rtlCol="0">
            <a:spAutoFit/>
          </a:bodyPr>
          <a:lstStyle/>
          <a:p>
            <a:r>
              <a:rPr lang="ja-JP" altLang="en-US" sz="1200" dirty="0" smtClean="0"/>
              <a:t>　</a:t>
            </a:r>
            <a:r>
              <a:rPr lang="ja-JP" altLang="en-US" sz="1200" dirty="0">
                <a:latin typeface="HG丸ｺﾞｼｯｸM-PRO" panose="020F0600000000000000" pitchFamily="50" charset="-128"/>
                <a:ea typeface="HG丸ｺﾞｼｯｸM-PRO" panose="020F0600000000000000" pitchFamily="50" charset="-128"/>
              </a:rPr>
              <a:t>３年生は、塩田西小学校○</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クイズで学校のことを教えてくれました。校章のこと、ウサギのこと、先生のこと・・・。１年生も大盛り上がりでした</a:t>
            </a:r>
            <a:r>
              <a:rPr lang="ja-JP" altLang="en-US" sz="1200" dirty="0" smtClean="0">
                <a:latin typeface="HG丸ｺﾞｼｯｸM-PRO" panose="020F0600000000000000" pitchFamily="50" charset="-128"/>
                <a:ea typeface="HG丸ｺﾞｼｯｸM-PRO" panose="020F0600000000000000" pitchFamily="50" charset="-128"/>
              </a:rPr>
              <a:t>。</a:t>
            </a:r>
            <a:endParaRPr lang="ja-JP" altLang="en-US" sz="1200" dirty="0">
              <a:latin typeface="EPSON 丸ゴシック体Ｍ" panose="020F0509000000000000" pitchFamily="49" charset="-128"/>
              <a:ea typeface="EPSON 丸ゴシック体Ｍ" panose="020F0509000000000000" pitchFamily="49" charset="-128"/>
            </a:endParaRPr>
          </a:p>
        </p:txBody>
      </p:sp>
      <p:sp>
        <p:nvSpPr>
          <p:cNvPr id="48" name="角丸四角形 47"/>
          <p:cNvSpPr/>
          <p:nvPr/>
        </p:nvSpPr>
        <p:spPr>
          <a:xfrm>
            <a:off x="59343" y="7684265"/>
            <a:ext cx="5529898" cy="14597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3054284" y="7759005"/>
            <a:ext cx="2534957" cy="1384995"/>
          </a:xfrm>
          <a:prstGeom prst="rect">
            <a:avLst/>
          </a:prstGeom>
        </p:spPr>
        <p:txBody>
          <a:bodyPr wrap="square">
            <a:spAutoFit/>
          </a:bodyPr>
          <a:lstStyle/>
          <a:p>
            <a:pPr lvl="0"/>
            <a:r>
              <a:rPr lang="ja-JP" altLang="en-US" sz="1200" dirty="0" smtClean="0">
                <a:solidFill>
                  <a:prstClr val="black"/>
                </a:solidFill>
                <a:latin typeface="+mn-ea"/>
              </a:rPr>
              <a:t>６月５日（水）　運動会</a:t>
            </a:r>
            <a:endParaRPr lang="ja-JP" altLang="en-US" sz="1200" dirty="0" smtClean="0">
              <a:solidFill>
                <a:prstClr val="black"/>
              </a:solidFill>
            </a:endParaRPr>
          </a:p>
          <a:p>
            <a:pPr lvl="0"/>
            <a:r>
              <a:rPr lang="ja-JP" altLang="en-US" sz="1200" dirty="0" smtClean="0">
                <a:solidFill>
                  <a:prstClr val="black"/>
                </a:solidFill>
              </a:rPr>
              <a:t>　　 ７日（月）</a:t>
            </a:r>
            <a:r>
              <a:rPr lang="ja-JP" altLang="en-US" sz="1200" dirty="0" smtClean="0">
                <a:solidFill>
                  <a:prstClr val="black"/>
                </a:solidFill>
              </a:rPr>
              <a:t>　</a:t>
            </a:r>
            <a:r>
              <a:rPr lang="ja-JP" altLang="en-US" sz="1200" dirty="0" smtClean="0">
                <a:solidFill>
                  <a:prstClr val="black"/>
                </a:solidFill>
              </a:rPr>
              <a:t>振替休日</a:t>
            </a:r>
            <a:endParaRPr lang="ja-JP" altLang="en-US" sz="1200" dirty="0" smtClean="0">
              <a:solidFill>
                <a:prstClr val="black"/>
              </a:solidFill>
            </a:endParaRPr>
          </a:p>
          <a:p>
            <a:pPr lvl="0"/>
            <a:r>
              <a:rPr lang="ja-JP" altLang="en-US" sz="1200" dirty="0" smtClean="0">
                <a:solidFill>
                  <a:prstClr val="black"/>
                </a:solidFill>
              </a:rPr>
              <a:t>　　 ８日（月）</a:t>
            </a:r>
            <a:r>
              <a:rPr lang="ja-JP" altLang="en-US" sz="1200" dirty="0" smtClean="0">
                <a:solidFill>
                  <a:prstClr val="black"/>
                </a:solidFill>
              </a:rPr>
              <a:t>　</a:t>
            </a:r>
            <a:r>
              <a:rPr lang="ja-JP" altLang="en-US" sz="1200" dirty="0" smtClean="0">
                <a:solidFill>
                  <a:prstClr val="black"/>
                </a:solidFill>
              </a:rPr>
              <a:t>プール清掃（～１１日）</a:t>
            </a:r>
            <a:endParaRPr lang="ja-JP" altLang="en-US" sz="1200" dirty="0" smtClean="0">
              <a:solidFill>
                <a:prstClr val="black"/>
              </a:solidFill>
            </a:endParaRPr>
          </a:p>
          <a:p>
            <a:pPr lvl="0"/>
            <a:r>
              <a:rPr lang="ja-JP" altLang="en-US" sz="1200" dirty="0" smtClean="0">
                <a:solidFill>
                  <a:prstClr val="black"/>
                </a:solidFill>
              </a:rPr>
              <a:t>　　 ９日（火）</a:t>
            </a:r>
            <a:r>
              <a:rPr lang="ja-JP" altLang="en-US" sz="1200" dirty="0" smtClean="0">
                <a:solidFill>
                  <a:prstClr val="black"/>
                </a:solidFill>
              </a:rPr>
              <a:t>　</a:t>
            </a:r>
            <a:r>
              <a:rPr lang="ja-JP" altLang="en-US" sz="1200" dirty="0" smtClean="0">
                <a:solidFill>
                  <a:prstClr val="black"/>
                </a:solidFill>
              </a:rPr>
              <a:t>６年クラスコンサート</a:t>
            </a:r>
            <a:endParaRPr lang="ja-JP" altLang="en-US" sz="1200" dirty="0" smtClean="0">
              <a:solidFill>
                <a:prstClr val="black"/>
              </a:solidFill>
            </a:endParaRPr>
          </a:p>
          <a:p>
            <a:pPr lvl="0"/>
            <a:r>
              <a:rPr lang="ja-JP" altLang="en-US" sz="1200" dirty="0">
                <a:solidFill>
                  <a:prstClr val="black"/>
                </a:solidFill>
              </a:rPr>
              <a:t>　</a:t>
            </a:r>
            <a:r>
              <a:rPr lang="ja-JP" altLang="en-US" sz="1200" smtClean="0">
                <a:solidFill>
                  <a:prstClr val="black"/>
                </a:solidFill>
              </a:rPr>
              <a:t> １４日（月）　プール開き</a:t>
            </a:r>
            <a:endParaRPr lang="ja-JP" altLang="en-US" sz="1200" dirty="0" smtClean="0">
              <a:solidFill>
                <a:prstClr val="black"/>
              </a:solidFill>
            </a:endParaRPr>
          </a:p>
          <a:p>
            <a:pPr lvl="0"/>
            <a:r>
              <a:rPr lang="ja-JP" altLang="en-US" sz="1200" dirty="0" smtClean="0">
                <a:solidFill>
                  <a:prstClr val="black"/>
                </a:solidFill>
              </a:rPr>
              <a:t>　 １６日（水）　交通安全教室</a:t>
            </a:r>
          </a:p>
          <a:p>
            <a:pPr lvl="0"/>
            <a:r>
              <a:rPr lang="ja-JP" altLang="en-US" sz="1200" dirty="0" smtClean="0">
                <a:solidFill>
                  <a:prstClr val="black"/>
                </a:solidFill>
              </a:rPr>
              <a:t>　 ２３日（水）　引き渡し訓練　　</a:t>
            </a:r>
            <a:endParaRPr lang="ja-JP" altLang="en-US" sz="1200" dirty="0" smtClean="0">
              <a:solidFill>
                <a:prstClr val="black"/>
              </a:solidFill>
            </a:endParaRPr>
          </a:p>
        </p:txBody>
      </p:sp>
      <p:sp>
        <p:nvSpPr>
          <p:cNvPr id="4" name="テキスト ボックス 3"/>
          <p:cNvSpPr txBox="1"/>
          <p:nvPr/>
        </p:nvSpPr>
        <p:spPr>
          <a:xfrm>
            <a:off x="349694" y="7732819"/>
            <a:ext cx="2768988" cy="307777"/>
          </a:xfrm>
          <a:prstGeom prst="rect">
            <a:avLst/>
          </a:prstGeom>
          <a:noFill/>
        </p:spPr>
        <p:txBody>
          <a:bodyPr wrap="square" rtlCol="0">
            <a:spAutoFit/>
          </a:bodyPr>
          <a:lstStyle/>
          <a:p>
            <a:r>
              <a:rPr kumimoji="1" lang="ja-JP" altLang="en-US" sz="1400" dirty="0" smtClean="0">
                <a:latin typeface="HGP創英角ﾎﾟｯﾌﾟ体" panose="040B0A00000000000000" pitchFamily="50" charset="-128"/>
                <a:ea typeface="HGP創英角ﾎﾟｯﾌﾟ体" panose="040B0A00000000000000" pitchFamily="50" charset="-128"/>
              </a:rPr>
              <a:t>５月後半、６月の行事</a:t>
            </a:r>
            <a:r>
              <a:rPr kumimoji="1" lang="ja-JP" altLang="en-US" sz="1400" dirty="0" smtClean="0">
                <a:latin typeface="HGP創英角ﾎﾟｯﾌﾟ体" panose="040B0A00000000000000" pitchFamily="50" charset="-128"/>
                <a:ea typeface="HGP創英角ﾎﾟｯﾌﾟ体" panose="040B0A00000000000000" pitchFamily="50" charset="-128"/>
              </a:rPr>
              <a:t>予定</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864" y="663640"/>
            <a:ext cx="1830685" cy="1361573"/>
          </a:xfrm>
          <a:prstGeom prst="rect">
            <a:avLst/>
          </a:prstGeom>
          <a:ln>
            <a:noFill/>
          </a:ln>
          <a:effectLst>
            <a:softEdge rad="112500"/>
          </a:effectLst>
        </p:spPr>
      </p:pic>
      <p:pic>
        <p:nvPicPr>
          <p:cNvPr id="10" name="図 9"/>
          <p:cNvPicPr>
            <a:picLocks noChangeAspect="1"/>
          </p:cNvPicPr>
          <p:nvPr/>
        </p:nvPicPr>
        <p:blipFill>
          <a:blip r:embed="rId4"/>
          <a:stretch>
            <a:fillRect/>
          </a:stretch>
        </p:blipFill>
        <p:spPr>
          <a:xfrm>
            <a:off x="2699024" y="854462"/>
            <a:ext cx="2180280" cy="1198109"/>
          </a:xfrm>
          <a:prstGeom prst="rect">
            <a:avLst/>
          </a:prstGeom>
          <a:ln>
            <a:noFill/>
          </a:ln>
          <a:effectLst>
            <a:softEdge rad="112500"/>
          </a:effectLst>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668" y="2786392"/>
            <a:ext cx="2366918" cy="1775188"/>
          </a:xfrm>
          <a:prstGeom prst="rect">
            <a:avLst/>
          </a:prstGeom>
          <a:ln>
            <a:noFill/>
          </a:ln>
          <a:effectLst>
            <a:softEdge rad="112500"/>
          </a:effectLst>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7850" y="3477968"/>
            <a:ext cx="2162717" cy="1622036"/>
          </a:xfrm>
          <a:prstGeom prst="rect">
            <a:avLst/>
          </a:prstGeom>
          <a:ln>
            <a:noFill/>
          </a:ln>
          <a:effectLst>
            <a:softEdge rad="112500"/>
          </a:effectLst>
        </p:spPr>
      </p:pic>
      <p:pic>
        <p:nvPicPr>
          <p:cNvPr id="14" name="図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42563" y="3703985"/>
            <a:ext cx="2237130" cy="1265376"/>
          </a:xfrm>
          <a:prstGeom prst="rect">
            <a:avLst/>
          </a:prstGeom>
          <a:ln>
            <a:noFill/>
          </a:ln>
          <a:effectLst>
            <a:softEdge rad="112500"/>
          </a:effectLst>
        </p:spPr>
      </p:pic>
      <p:pic>
        <p:nvPicPr>
          <p:cNvPr id="17" name="図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86" y="6246984"/>
            <a:ext cx="2464252" cy="1378441"/>
          </a:xfrm>
          <a:prstGeom prst="rect">
            <a:avLst/>
          </a:prstGeom>
          <a:ln>
            <a:noFill/>
          </a:ln>
          <a:effectLst>
            <a:softEdge rad="112500"/>
          </a:effectLst>
        </p:spPr>
      </p:pic>
      <p:sp>
        <p:nvSpPr>
          <p:cNvPr id="45" name="正方形/長方形 44"/>
          <p:cNvSpPr/>
          <p:nvPr/>
        </p:nvSpPr>
        <p:spPr>
          <a:xfrm>
            <a:off x="3996" y="8054442"/>
            <a:ext cx="3058742" cy="1015663"/>
          </a:xfrm>
          <a:prstGeom prst="rect">
            <a:avLst/>
          </a:prstGeom>
        </p:spPr>
        <p:txBody>
          <a:bodyPr wrap="square">
            <a:spAutoFit/>
          </a:bodyPr>
          <a:lstStyle/>
          <a:p>
            <a:pPr lvl="0"/>
            <a:r>
              <a:rPr lang="ja-JP" altLang="en-US" sz="1200" dirty="0" smtClean="0">
                <a:latin typeface="ＤＦ特太ゴシック体" panose="020B0509000000000000" pitchFamily="49" charset="-128"/>
                <a:ea typeface="ＤＦ特太ゴシック体" panose="020B0509000000000000" pitchFamily="49" charset="-128"/>
              </a:rPr>
              <a:t> </a:t>
            </a:r>
            <a:r>
              <a:rPr lang="ja-JP" altLang="en-US" sz="1200" dirty="0" smtClean="0">
                <a:solidFill>
                  <a:prstClr val="black"/>
                </a:solidFill>
              </a:rPr>
              <a:t>５月１８日（火）</a:t>
            </a:r>
            <a:r>
              <a:rPr lang="ja-JP" altLang="en-US" sz="1200" dirty="0" smtClean="0">
                <a:solidFill>
                  <a:prstClr val="black"/>
                </a:solidFill>
              </a:rPr>
              <a:t>　</a:t>
            </a:r>
            <a:r>
              <a:rPr lang="ja-JP" altLang="en-US" sz="1200" dirty="0" smtClean="0">
                <a:solidFill>
                  <a:prstClr val="black"/>
                </a:solidFill>
              </a:rPr>
              <a:t>３年校外学習（野倉）</a:t>
            </a:r>
            <a:endParaRPr lang="ja-JP" altLang="en-US" sz="1200" dirty="0" smtClean="0">
              <a:solidFill>
                <a:prstClr val="black"/>
              </a:solidFill>
            </a:endParaRPr>
          </a:p>
          <a:p>
            <a:pPr lvl="0"/>
            <a:r>
              <a:rPr lang="ja-JP" altLang="en-US" sz="1200" dirty="0" smtClean="0">
                <a:solidFill>
                  <a:prstClr val="black"/>
                </a:solidFill>
              </a:rPr>
              <a:t>　</a:t>
            </a:r>
            <a:r>
              <a:rPr lang="ja-JP" altLang="en-US" sz="1200" dirty="0" smtClean="0">
                <a:solidFill>
                  <a:prstClr val="black"/>
                </a:solidFill>
              </a:rPr>
              <a:t>　　 ２４日</a:t>
            </a:r>
            <a:r>
              <a:rPr lang="ja-JP" altLang="en-US" sz="1200" dirty="0" smtClean="0">
                <a:solidFill>
                  <a:prstClr val="black"/>
                </a:solidFill>
              </a:rPr>
              <a:t>（月） </a:t>
            </a:r>
            <a:r>
              <a:rPr lang="ja-JP" altLang="en-US" sz="1200" dirty="0" smtClean="0">
                <a:solidFill>
                  <a:prstClr val="black"/>
                </a:solidFill>
              </a:rPr>
              <a:t>運動会特別時間割</a:t>
            </a:r>
            <a:r>
              <a:rPr lang="ja-JP" altLang="en-US" sz="1050" dirty="0" smtClean="0">
                <a:solidFill>
                  <a:prstClr val="black"/>
                </a:solidFill>
              </a:rPr>
              <a:t>（～６／４）</a:t>
            </a:r>
            <a:r>
              <a:rPr lang="ja-JP" altLang="en-US" sz="1200" dirty="0" smtClean="0">
                <a:solidFill>
                  <a:prstClr val="black"/>
                </a:solidFill>
              </a:rPr>
              <a:t>　</a:t>
            </a:r>
          </a:p>
          <a:p>
            <a:pPr lvl="0"/>
            <a:r>
              <a:rPr lang="ja-JP" altLang="en-US" sz="1200" dirty="0" smtClean="0">
                <a:solidFill>
                  <a:prstClr val="black"/>
                </a:solidFill>
              </a:rPr>
              <a:t>　</a:t>
            </a:r>
            <a:r>
              <a:rPr lang="ja-JP" altLang="en-US" sz="1200" dirty="0" smtClean="0">
                <a:solidFill>
                  <a:prstClr val="black"/>
                </a:solidFill>
              </a:rPr>
              <a:t>　　 ２７日（木） ６年全国学力調査</a:t>
            </a:r>
            <a:endParaRPr lang="ja-JP" altLang="en-US" sz="1200" dirty="0" smtClean="0">
              <a:solidFill>
                <a:prstClr val="black"/>
              </a:solidFill>
            </a:endParaRPr>
          </a:p>
          <a:p>
            <a:pPr lvl="0"/>
            <a:r>
              <a:rPr lang="ja-JP" altLang="en-US" sz="1200" dirty="0" smtClean="0">
                <a:solidFill>
                  <a:prstClr val="black"/>
                </a:solidFill>
              </a:rPr>
              <a:t>　</a:t>
            </a:r>
            <a:r>
              <a:rPr lang="ja-JP" altLang="en-US" sz="1200" dirty="0" smtClean="0">
                <a:solidFill>
                  <a:prstClr val="black"/>
                </a:solidFill>
              </a:rPr>
              <a:t>　　　　　　　　　４・５年市学力調査（ＮＲＴ）</a:t>
            </a:r>
          </a:p>
          <a:p>
            <a:pPr lvl="0"/>
            <a:r>
              <a:rPr lang="ja-JP" altLang="en-US" sz="1200" dirty="0">
                <a:solidFill>
                  <a:prstClr val="black"/>
                </a:solidFill>
              </a:rPr>
              <a:t>　</a:t>
            </a:r>
            <a:endParaRPr lang="ja-JP" altLang="en-US" sz="1200" dirty="0" smtClean="0">
              <a:solidFill>
                <a:prstClr val="black"/>
              </a:solidFill>
            </a:endParaRPr>
          </a:p>
        </p:txBody>
      </p:sp>
      <p:pic>
        <p:nvPicPr>
          <p:cNvPr id="18" name="図 17"/>
          <p:cNvPicPr>
            <a:picLocks noChangeAspect="1"/>
          </p:cNvPicPr>
          <p:nvPr/>
        </p:nvPicPr>
        <p:blipFill>
          <a:blip r:embed="rId9"/>
          <a:stretch>
            <a:fillRect/>
          </a:stretch>
        </p:blipFill>
        <p:spPr>
          <a:xfrm>
            <a:off x="2526913" y="6327482"/>
            <a:ext cx="2246035" cy="1275291"/>
          </a:xfrm>
          <a:prstGeom prst="rect">
            <a:avLst/>
          </a:prstGeom>
          <a:ln>
            <a:noFill/>
          </a:ln>
          <a:effectLst>
            <a:softEdge rad="112500"/>
          </a:effectLst>
        </p:spPr>
      </p:pic>
      <p:pic>
        <p:nvPicPr>
          <p:cNvPr id="22" name="図 21"/>
          <p:cNvPicPr>
            <a:picLocks noChangeAspect="1"/>
          </p:cNvPicPr>
          <p:nvPr/>
        </p:nvPicPr>
        <p:blipFill>
          <a:blip r:embed="rId10"/>
          <a:stretch>
            <a:fillRect/>
          </a:stretch>
        </p:blipFill>
        <p:spPr>
          <a:xfrm>
            <a:off x="4689350" y="6193033"/>
            <a:ext cx="2107829" cy="1432392"/>
          </a:xfrm>
          <a:prstGeom prst="rect">
            <a:avLst/>
          </a:prstGeom>
          <a:ln>
            <a:noFill/>
          </a:ln>
          <a:effectLst>
            <a:softEdge rad="112500"/>
          </a:effectLst>
        </p:spPr>
      </p:pic>
      <p:pic>
        <p:nvPicPr>
          <p:cNvPr id="23" name="図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5326" y="7808649"/>
            <a:ext cx="1131853" cy="1131853"/>
          </a:xfrm>
          <a:prstGeom prst="rect">
            <a:avLst/>
          </a:prstGeom>
        </p:spPr>
      </p:pic>
    </p:spTree>
    <p:extLst>
      <p:ext uri="{BB962C8B-B14F-4D97-AF65-F5344CB8AC3E}">
        <p14:creationId xmlns:p14="http://schemas.microsoft.com/office/powerpoint/2010/main" val="1662069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12361</TotalTime>
  <Words>896</Words>
  <Application>Microsoft Office PowerPoint</Application>
  <PresentationFormat>画面に合わせる (4:3)</PresentationFormat>
  <Paragraphs>57</Paragraphs>
  <Slides>2</Slides>
  <Notes>2</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ＤＦ特太ゴシック体</vt:lpstr>
      <vt:lpstr>EPSON 丸ゴシック体Ｍ</vt:lpstr>
      <vt:lpstr>HGP創英角ﾎﾟｯﾌﾟ体</vt:lpstr>
      <vt:lpstr>HGS創英角ﾎﾟｯﾌﾟ体</vt:lpstr>
      <vt:lpstr>HG丸ｺﾞｼｯｸM-PRO</vt:lpstr>
      <vt:lpstr>HG創英角ﾎﾟｯﾌﾟ体</vt:lpstr>
      <vt:lpstr>ＭＳ Ｐゴシック</vt:lpstr>
      <vt:lpstr>宋体</vt:lpstr>
      <vt:lpstr>游明朝</vt:lpstr>
      <vt:lpstr>Arial</vt:lpstr>
      <vt:lpstr>Calibri</vt:lpstr>
      <vt:lpstr>Times New Roman</vt:lpstr>
      <vt:lpstr>Office ​​テーマ</vt:lpstr>
      <vt:lpstr>学校だより</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学校だより</dc:title>
  <dc:creator>N3314013</dc:creator>
  <cp:lastModifiedBy>塩田西小学校 教頭</cp:lastModifiedBy>
  <cp:revision>495</cp:revision>
  <cp:lastPrinted>2021-05-15T07:25:11Z</cp:lastPrinted>
  <dcterms:created xsi:type="dcterms:W3CDTF">2017-04-05T04:51:39Z</dcterms:created>
  <dcterms:modified xsi:type="dcterms:W3CDTF">2021-05-15T07:34:31Z</dcterms:modified>
</cp:coreProperties>
</file>